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2" r:id="rId3"/>
    <p:sldId id="257" r:id="rId4"/>
    <p:sldId id="282" r:id="rId5"/>
    <p:sldId id="303" r:id="rId6"/>
    <p:sldId id="304" r:id="rId7"/>
    <p:sldId id="305" r:id="rId8"/>
    <p:sldId id="306" r:id="rId9"/>
    <p:sldId id="307" r:id="rId10"/>
    <p:sldId id="308" r:id="rId11"/>
    <p:sldId id="322" r:id="rId12"/>
    <p:sldId id="321" r:id="rId13"/>
    <p:sldId id="317" r:id="rId14"/>
    <p:sldId id="318" r:id="rId15"/>
    <p:sldId id="319" r:id="rId16"/>
    <p:sldId id="314" r:id="rId17"/>
    <p:sldId id="315" r:id="rId18"/>
    <p:sldId id="316" r:id="rId19"/>
    <p:sldId id="293" r:id="rId20"/>
    <p:sldId id="320" r:id="rId21"/>
    <p:sldId id="258" r:id="rId22"/>
    <p:sldId id="269" r:id="rId23"/>
    <p:sldId id="296" r:id="rId24"/>
    <p:sldId id="270" r:id="rId25"/>
    <p:sldId id="262" r:id="rId26"/>
    <p:sldId id="265" r:id="rId27"/>
    <p:sldId id="294" r:id="rId28"/>
    <p:sldId id="295" r:id="rId29"/>
    <p:sldId id="281" r:id="rId30"/>
    <p:sldId id="298" r:id="rId31"/>
    <p:sldId id="266" r:id="rId32"/>
    <p:sldId id="289" r:id="rId33"/>
    <p:sldId id="291" r:id="rId34"/>
    <p:sldId id="286" r:id="rId35"/>
    <p:sldId id="272" r:id="rId36"/>
    <p:sldId id="299" r:id="rId37"/>
    <p:sldId id="274" r:id="rId38"/>
    <p:sldId id="279" r:id="rId39"/>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napToObjects="1">
      <p:cViewPr varScale="1">
        <p:scale>
          <a:sx n="140" d="100"/>
          <a:sy n="140" d="100"/>
        </p:scale>
        <p:origin x="-19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41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Espaço Reservado para Data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3CB7ECFB-0C97-42B8-A214-1A3B1564A7C6}" type="datetimeFigureOut">
              <a:rPr lang="en-US" smtClean="0"/>
              <a:pPr/>
              <a:t>17/06/15</a:t>
            </a:fld>
            <a:endParaRPr lang="en-US"/>
          </a:p>
        </p:txBody>
      </p:sp>
      <p:sp>
        <p:nvSpPr>
          <p:cNvPr id="4" name="Espaço Reservado para Imagem de Slide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Espaço Reservado para Anotaçõ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Espaço Reservado para Número de Slid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FACA9B3-72FF-44BD-9F21-12198092320A}" type="slidenum">
              <a:rPr lang="en-US" smtClean="0"/>
              <a:pPr/>
              <a:t>‹#›</a:t>
            </a:fld>
            <a:endParaRPr lang="en-US"/>
          </a:p>
        </p:txBody>
      </p:sp>
    </p:spTree>
    <p:extLst>
      <p:ext uri="{BB962C8B-B14F-4D97-AF65-F5344CB8AC3E}">
        <p14:creationId xmlns:p14="http://schemas.microsoft.com/office/powerpoint/2010/main" val="354427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AFACA9B3-72FF-44BD-9F21-12198092320A}" type="slidenum">
              <a:rPr lang="en-US" smtClean="0"/>
              <a:pPr/>
              <a:t>28</a:t>
            </a:fld>
            <a:endParaRPr lang="en-US"/>
          </a:p>
        </p:txBody>
      </p:sp>
    </p:spTree>
    <p:extLst>
      <p:ext uri="{BB962C8B-B14F-4D97-AF65-F5344CB8AC3E}">
        <p14:creationId xmlns:p14="http://schemas.microsoft.com/office/powerpoint/2010/main" val="429176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407975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60944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85337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78369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63724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98811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23536AE1-759A-D740-86DE-3D3EEEA597B6}" type="datetimeFigureOut">
              <a:rPr lang="en-US" smtClean="0"/>
              <a:pPr/>
              <a:t>17/06/15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282258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23536AE1-759A-D740-86DE-3D3EEEA597B6}" type="datetimeFigureOut">
              <a:rPr lang="en-US" smtClean="0"/>
              <a:pPr/>
              <a:t>17/06/15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36424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536AE1-759A-D740-86DE-3D3EEEA597B6}" type="datetimeFigureOut">
              <a:rPr lang="en-US" smtClean="0"/>
              <a:pPr/>
              <a:t>17/06/15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44910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90440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4787766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36AE1-759A-D740-86DE-3D3EEEA597B6}" type="datetimeFigureOut">
              <a:rPr lang="en-US" smtClean="0"/>
              <a:pPr/>
              <a:t>17/06/15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33E3D-5029-6648-9196-C622C085E010}" type="slidenum">
              <a:rPr lang="en-US" smtClean="0"/>
              <a:pPr/>
              <a:t>‹#›</a:t>
            </a:fld>
            <a:endParaRPr lang="en-US"/>
          </a:p>
        </p:txBody>
      </p:sp>
    </p:spTree>
    <p:extLst>
      <p:ext uri="{BB962C8B-B14F-4D97-AF65-F5344CB8AC3E}">
        <p14:creationId xmlns:p14="http://schemas.microsoft.com/office/powerpoint/2010/main" val="1511704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471" y="2260103"/>
            <a:ext cx="7772400" cy="1470025"/>
          </a:xfrm>
        </p:spPr>
        <p:txBody>
          <a:bodyPr>
            <a:normAutofit/>
          </a:bodyPr>
          <a:lstStyle/>
          <a:p>
            <a:r>
              <a:rPr lang="en-US" b="1" dirty="0" smtClean="0">
                <a:solidFill>
                  <a:srgbClr val="0000FF"/>
                </a:solidFill>
              </a:rPr>
              <a:t>Report on </a:t>
            </a:r>
            <a:r>
              <a:rPr lang="en-US" b="1" dirty="0" err="1" smtClean="0">
                <a:solidFill>
                  <a:srgbClr val="0000FF"/>
                </a:solidFill>
              </a:rPr>
              <a:t>OpenDaylight</a:t>
            </a:r>
            <a:r>
              <a:rPr lang="en-US" b="1" dirty="0" smtClean="0">
                <a:solidFill>
                  <a:srgbClr val="0000FF"/>
                </a:solidFill>
              </a:rPr>
              <a:t> (ODL) Plug-in for Padtec ROADMs</a:t>
            </a:r>
            <a:endParaRPr lang="en-US" b="1" dirty="0">
              <a:solidFill>
                <a:srgbClr val="0000FF"/>
              </a:solidFill>
            </a:endParaRPr>
          </a:p>
        </p:txBody>
      </p:sp>
      <p:sp>
        <p:nvSpPr>
          <p:cNvPr id="3" name="Subtitle 2"/>
          <p:cNvSpPr>
            <a:spLocks noGrp="1"/>
          </p:cNvSpPr>
          <p:nvPr>
            <p:ph type="subTitle" idx="1"/>
          </p:nvPr>
        </p:nvSpPr>
        <p:spPr>
          <a:xfrm>
            <a:off x="1371600" y="3663162"/>
            <a:ext cx="6400800" cy="1430843"/>
          </a:xfrm>
        </p:spPr>
        <p:txBody>
          <a:bodyPr>
            <a:normAutofit/>
          </a:bodyPr>
          <a:lstStyle/>
          <a:p>
            <a:r>
              <a:rPr lang="en-US" sz="2800" dirty="0" smtClean="0"/>
              <a:t>Alaelson Jatobá</a:t>
            </a:r>
            <a:r>
              <a:rPr lang="en-US" sz="2800" baseline="30000" dirty="0" smtClean="0"/>
              <a:t>1</a:t>
            </a:r>
            <a:r>
              <a:rPr lang="en-US" sz="2800" dirty="0" smtClean="0"/>
              <a:t>, </a:t>
            </a:r>
            <a:r>
              <a:rPr lang="en-US" sz="2800" dirty="0" err="1" smtClean="0"/>
              <a:t>Darli</a:t>
            </a:r>
            <a:r>
              <a:rPr lang="en-US" sz="2800" dirty="0" smtClean="0"/>
              <a:t> Mello</a:t>
            </a:r>
            <a:r>
              <a:rPr lang="en-US" sz="2800" baseline="30000" dirty="0" smtClean="0"/>
              <a:t>1</a:t>
            </a:r>
            <a:r>
              <a:rPr lang="en-US" sz="2800" dirty="0" smtClean="0"/>
              <a:t>, Christian </a:t>
            </a:r>
            <a:r>
              <a:rPr lang="en-US" sz="2800" dirty="0" err="1" smtClean="0"/>
              <a:t>Esteve</a:t>
            </a:r>
            <a:r>
              <a:rPr lang="en-US" sz="2800" dirty="0" smtClean="0"/>
              <a:t> Rothenberg</a:t>
            </a:r>
            <a:r>
              <a:rPr lang="en-US" sz="2800" baseline="30000" dirty="0" smtClean="0"/>
              <a:t>2</a:t>
            </a:r>
            <a:r>
              <a:rPr lang="en-US" sz="2800" dirty="0" smtClean="0"/>
              <a:t>, Dalton S. Arantes</a:t>
            </a:r>
            <a:r>
              <a:rPr lang="en-US" sz="2800" baseline="30000" dirty="0" smtClean="0"/>
              <a:t>1</a:t>
            </a:r>
            <a:r>
              <a:rPr lang="en-US" sz="2800" dirty="0" smtClean="0"/>
              <a:t>, Sergio Timóteo</a:t>
            </a:r>
            <a:r>
              <a:rPr lang="en-US" sz="2800" baseline="30000" dirty="0" smtClean="0"/>
              <a:t>3</a:t>
            </a:r>
          </a:p>
        </p:txBody>
      </p:sp>
      <p:sp>
        <p:nvSpPr>
          <p:cNvPr id="4" name="Subtitle 2"/>
          <p:cNvSpPr txBox="1">
            <a:spLocks/>
          </p:cNvSpPr>
          <p:nvPr/>
        </p:nvSpPr>
        <p:spPr>
          <a:xfrm>
            <a:off x="1193444" y="311032"/>
            <a:ext cx="6426237"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smtClean="0">
                <a:solidFill>
                  <a:schemeClr val="tx1"/>
                </a:solidFill>
                <a:latin typeface="Allerta Regular"/>
                <a:cs typeface="Allerta Regular"/>
              </a:rPr>
              <a:t>University of Campinas – Unicamp</a:t>
            </a:r>
          </a:p>
          <a:p>
            <a:r>
              <a:rPr lang="en-US" sz="2000" dirty="0" smtClean="0">
                <a:solidFill>
                  <a:schemeClr val="tx1"/>
                </a:solidFill>
                <a:latin typeface="Allerta Regular"/>
                <a:cs typeface="Allerta Regular"/>
              </a:rPr>
              <a:t>School of Electrical </a:t>
            </a:r>
            <a:r>
              <a:rPr lang="en-US" sz="2000" dirty="0">
                <a:solidFill>
                  <a:schemeClr val="tx1"/>
                </a:solidFill>
                <a:latin typeface="Allerta Regular"/>
                <a:cs typeface="Allerta Regular"/>
              </a:rPr>
              <a:t>&amp; Computer </a:t>
            </a:r>
            <a:r>
              <a:rPr lang="en-US" sz="2000" dirty="0" smtClean="0">
                <a:solidFill>
                  <a:schemeClr val="tx1"/>
                </a:solidFill>
                <a:latin typeface="Allerta Regular"/>
                <a:cs typeface="Allerta Regular"/>
              </a:rPr>
              <a:t>Engineering – FEEC</a:t>
            </a:r>
          </a:p>
          <a:p>
            <a:endParaRPr lang="en-US" sz="2000" dirty="0" smtClean="0">
              <a:solidFill>
                <a:schemeClr val="tx1"/>
              </a:solidFill>
              <a:latin typeface="Allerta Regular"/>
              <a:cs typeface="Allerta Regular"/>
            </a:endParaRPr>
          </a:p>
          <a:p>
            <a:endParaRPr lang="en-US" sz="2000" dirty="0">
              <a:latin typeface="Allerta Regular"/>
              <a:cs typeface="Allerta Regular"/>
            </a:endParaRPr>
          </a:p>
        </p:txBody>
      </p:sp>
      <p:pic>
        <p:nvPicPr>
          <p:cNvPr id="5" name="Picture 4"/>
          <p:cNvPicPr>
            <a:picLocks noChangeAspect="1"/>
          </p:cNvPicPr>
          <p:nvPr/>
        </p:nvPicPr>
        <p:blipFill>
          <a:blip r:embed="rId2"/>
          <a:stretch>
            <a:fillRect/>
          </a:stretch>
        </p:blipFill>
        <p:spPr>
          <a:xfrm>
            <a:off x="251521" y="260649"/>
            <a:ext cx="951474" cy="1070408"/>
          </a:xfrm>
          <a:prstGeom prst="rect">
            <a:avLst/>
          </a:prstGeom>
        </p:spPr>
      </p:pic>
      <p:pic>
        <p:nvPicPr>
          <p:cNvPr id="6" name="Picture 5" descr="Logo FEE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083" y="398338"/>
            <a:ext cx="1316887" cy="626723"/>
          </a:xfrm>
          <a:prstGeom prst="rect">
            <a:avLst/>
          </a:prstGeom>
        </p:spPr>
      </p:pic>
      <p:pic>
        <p:nvPicPr>
          <p:cNvPr id="1026" name="Picture 2" descr="http://www.altera.com/education/events/northamerica/images/SuperComputing14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274" y="1388398"/>
            <a:ext cx="2220211" cy="962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71600" y="5094005"/>
            <a:ext cx="6217483" cy="923330"/>
          </a:xfrm>
          <a:prstGeom prst="rect">
            <a:avLst/>
          </a:prstGeom>
          <a:noFill/>
        </p:spPr>
        <p:txBody>
          <a:bodyPr wrap="square" rtlCol="0">
            <a:spAutoFit/>
          </a:bodyPr>
          <a:lstStyle/>
          <a:p>
            <a:pPr algn="ctr"/>
            <a:r>
              <a:rPr lang="en-US" baseline="30000" dirty="0" smtClean="0">
                <a:solidFill>
                  <a:schemeClr val="bg1">
                    <a:lumMod val="50000"/>
                  </a:schemeClr>
                </a:solidFill>
              </a:rPr>
              <a:t>1</a:t>
            </a:r>
            <a:r>
              <a:rPr lang="en-US" dirty="0" smtClean="0">
                <a:solidFill>
                  <a:schemeClr val="bg1">
                    <a:lumMod val="50000"/>
                  </a:schemeClr>
                </a:solidFill>
              </a:rPr>
              <a:t>{</a:t>
            </a:r>
            <a:r>
              <a:rPr lang="en-US" dirty="0" err="1" smtClean="0">
                <a:solidFill>
                  <a:schemeClr val="bg1">
                    <a:lumMod val="50000"/>
                  </a:schemeClr>
                </a:solidFill>
              </a:rPr>
              <a:t>alaelson,darli,dalton</a:t>
            </a:r>
            <a:r>
              <a:rPr lang="en-US" dirty="0" smtClean="0">
                <a:solidFill>
                  <a:schemeClr val="bg1">
                    <a:lumMod val="50000"/>
                  </a:schemeClr>
                </a:solidFill>
              </a:rPr>
              <a:t>}@</a:t>
            </a:r>
            <a:r>
              <a:rPr lang="en-US" dirty="0" err="1" smtClean="0">
                <a:solidFill>
                  <a:schemeClr val="bg1">
                    <a:lumMod val="50000"/>
                  </a:schemeClr>
                </a:solidFill>
              </a:rPr>
              <a:t>decom.fee.unicamp.br</a:t>
            </a:r>
            <a:endParaRPr lang="en-US" dirty="0" smtClean="0">
              <a:solidFill>
                <a:schemeClr val="bg1">
                  <a:lumMod val="50000"/>
                </a:schemeClr>
              </a:solidFill>
            </a:endParaRPr>
          </a:p>
          <a:p>
            <a:pPr algn="ctr"/>
            <a:r>
              <a:rPr lang="en-US" baseline="30000" dirty="0" smtClean="0">
                <a:solidFill>
                  <a:schemeClr val="bg1">
                    <a:lumMod val="50000"/>
                  </a:schemeClr>
                </a:solidFill>
              </a:rPr>
              <a:t>2</a:t>
            </a:r>
            <a:r>
              <a:rPr lang="en-US" dirty="0" smtClean="0">
                <a:solidFill>
                  <a:schemeClr val="bg1">
                    <a:lumMod val="50000"/>
                  </a:schemeClr>
                </a:solidFill>
              </a:rPr>
              <a:t>{</a:t>
            </a:r>
            <a:r>
              <a:rPr lang="en-US" dirty="0" err="1" smtClean="0">
                <a:solidFill>
                  <a:schemeClr val="bg1">
                    <a:lumMod val="50000"/>
                  </a:schemeClr>
                </a:solidFill>
              </a:rPr>
              <a:t>chesteve</a:t>
            </a:r>
            <a:r>
              <a:rPr lang="en-US" dirty="0" smtClean="0">
                <a:solidFill>
                  <a:schemeClr val="bg1">
                    <a:lumMod val="50000"/>
                  </a:schemeClr>
                </a:solidFill>
              </a:rPr>
              <a:t>}@</a:t>
            </a:r>
            <a:r>
              <a:rPr lang="en-US" dirty="0" err="1" smtClean="0">
                <a:solidFill>
                  <a:schemeClr val="bg1">
                    <a:lumMod val="50000"/>
                  </a:schemeClr>
                </a:solidFill>
              </a:rPr>
              <a:t>dca.fee.unicamp.br</a:t>
            </a:r>
            <a:endParaRPr lang="en-US" dirty="0" smtClean="0">
              <a:solidFill>
                <a:schemeClr val="bg1">
                  <a:lumMod val="50000"/>
                </a:schemeClr>
              </a:solidFill>
            </a:endParaRPr>
          </a:p>
          <a:p>
            <a:pPr algn="ctr"/>
            <a:r>
              <a:rPr lang="en-US" baseline="30000" dirty="0" smtClean="0">
                <a:solidFill>
                  <a:schemeClr val="bg1">
                    <a:lumMod val="50000"/>
                  </a:schemeClr>
                </a:solidFill>
              </a:rPr>
              <a:t>3</a:t>
            </a:r>
            <a:r>
              <a:rPr lang="en-US" dirty="0" smtClean="0">
                <a:solidFill>
                  <a:schemeClr val="bg1">
                    <a:lumMod val="50000"/>
                  </a:schemeClr>
                </a:solidFill>
              </a:rPr>
              <a:t>{</a:t>
            </a:r>
            <a:r>
              <a:rPr lang="en-US" dirty="0" err="1" smtClean="0">
                <a:solidFill>
                  <a:schemeClr val="bg1">
                    <a:lumMod val="50000"/>
                  </a:schemeClr>
                </a:solidFill>
              </a:rPr>
              <a:t>sergio</a:t>
            </a:r>
            <a:r>
              <a:rPr lang="en-US" dirty="0" smtClean="0">
                <a:solidFill>
                  <a:schemeClr val="bg1">
                    <a:lumMod val="50000"/>
                  </a:schemeClr>
                </a:solidFill>
              </a:rPr>
              <a:t>}@</a:t>
            </a:r>
            <a:r>
              <a:rPr lang="en-US" dirty="0" err="1" smtClean="0">
                <a:solidFill>
                  <a:schemeClr val="bg1">
                    <a:lumMod val="50000"/>
                  </a:schemeClr>
                </a:solidFill>
              </a:rPr>
              <a:t>padtec.com.br</a:t>
            </a:r>
            <a:endParaRPr lang="en-US" dirty="0">
              <a:solidFill>
                <a:schemeClr val="bg1">
                  <a:lumMod val="50000"/>
                </a:schemeClr>
              </a:solidFill>
            </a:endParaRPr>
          </a:p>
        </p:txBody>
      </p:sp>
      <p:sp>
        <p:nvSpPr>
          <p:cNvPr id="9" name="TextBox 8"/>
          <p:cNvSpPr txBox="1"/>
          <p:nvPr/>
        </p:nvSpPr>
        <p:spPr>
          <a:xfrm>
            <a:off x="1371601" y="6388785"/>
            <a:ext cx="6217482" cy="461665"/>
          </a:xfrm>
          <a:prstGeom prst="rect">
            <a:avLst/>
          </a:prstGeom>
          <a:noFill/>
        </p:spPr>
        <p:txBody>
          <a:bodyPr wrap="square" rtlCol="0">
            <a:spAutoFit/>
          </a:bodyPr>
          <a:lstStyle/>
          <a:p>
            <a:pPr algn="ctr"/>
            <a:r>
              <a:rPr lang="en-US" sz="2400" dirty="0" smtClean="0"/>
              <a:t>December 01, 2014.</a:t>
            </a:r>
            <a:endParaRPr lang="en-US" sz="2400" dirty="0"/>
          </a:p>
        </p:txBody>
      </p:sp>
    </p:spTree>
    <p:extLst>
      <p:ext uri="{BB962C8B-B14F-4D97-AF65-F5344CB8AC3E}">
        <p14:creationId xmlns:p14="http://schemas.microsoft.com/office/powerpoint/2010/main" val="14249989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Demo Topology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a:xfrm>
            <a:off x="593725" y="1600200"/>
            <a:ext cx="7956550" cy="4525963"/>
          </a:xfrm>
        </p:spPr>
      </p:pic>
    </p:spTree>
    <p:extLst>
      <p:ext uri="{BB962C8B-B14F-4D97-AF65-F5344CB8AC3E}">
        <p14:creationId xmlns:p14="http://schemas.microsoft.com/office/powerpoint/2010/main" val="5860870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 vs Routers</a:t>
            </a:r>
            <a:endParaRPr lang="en-US" dirty="0"/>
          </a:p>
        </p:txBody>
      </p:sp>
      <p:pic>
        <p:nvPicPr>
          <p:cNvPr id="8" name="Picture 7" descr="IMG_17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808678" y="2374005"/>
            <a:ext cx="4366972" cy="2454237"/>
          </a:xfrm>
          <a:prstGeom prst="rect">
            <a:avLst/>
          </a:prstGeom>
        </p:spPr>
      </p:pic>
      <p:sp>
        <p:nvSpPr>
          <p:cNvPr id="10" name="TextBox 9"/>
          <p:cNvSpPr txBox="1"/>
          <p:nvPr/>
        </p:nvSpPr>
        <p:spPr>
          <a:xfrm>
            <a:off x="1352877" y="5967501"/>
            <a:ext cx="1628834" cy="369332"/>
          </a:xfrm>
          <a:prstGeom prst="rect">
            <a:avLst/>
          </a:prstGeom>
          <a:noFill/>
        </p:spPr>
        <p:txBody>
          <a:bodyPr wrap="none" rtlCol="0">
            <a:spAutoFit/>
          </a:bodyPr>
          <a:lstStyle/>
          <a:p>
            <a:r>
              <a:rPr lang="en-US" dirty="0" err="1" smtClean="0"/>
              <a:t>Padtec</a:t>
            </a:r>
            <a:r>
              <a:rPr lang="en-US" dirty="0" smtClean="0"/>
              <a:t> ROADM</a:t>
            </a:r>
            <a:endParaRPr lang="en-US" dirty="0"/>
          </a:p>
        </p:txBody>
      </p:sp>
      <p:sp>
        <p:nvSpPr>
          <p:cNvPr id="11" name="TextBox 10"/>
          <p:cNvSpPr txBox="1"/>
          <p:nvPr/>
        </p:nvSpPr>
        <p:spPr>
          <a:xfrm>
            <a:off x="4846054" y="5967501"/>
            <a:ext cx="4388003" cy="646331"/>
          </a:xfrm>
          <a:prstGeom prst="rect">
            <a:avLst/>
          </a:prstGeom>
          <a:noFill/>
        </p:spPr>
        <p:txBody>
          <a:bodyPr wrap="none" rtlCol="0">
            <a:spAutoFit/>
          </a:bodyPr>
          <a:lstStyle/>
          <a:p>
            <a:pPr algn="ctr"/>
            <a:r>
              <a:rPr lang="en-US" dirty="0" smtClean="0"/>
              <a:t>Racks with </a:t>
            </a:r>
            <a:r>
              <a:rPr lang="en-US" dirty="0" err="1" smtClean="0"/>
              <a:t>EchoStream</a:t>
            </a:r>
            <a:r>
              <a:rPr lang="en-US" dirty="0"/>
              <a:t> </a:t>
            </a:r>
            <a:r>
              <a:rPr lang="en-US" dirty="0" smtClean="0"/>
              <a:t>and Dell Servers, and</a:t>
            </a:r>
          </a:p>
          <a:p>
            <a:pPr algn="ctr"/>
            <a:r>
              <a:rPr lang="en-US" dirty="0" smtClean="0"/>
              <a:t>Extreme and Brocade Switches</a:t>
            </a:r>
            <a:endParaRPr lang="en-US" dirty="0"/>
          </a:p>
        </p:txBody>
      </p:sp>
      <p:pic>
        <p:nvPicPr>
          <p:cNvPr id="6" name="Picture 5" descr="IMG_179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69821" y="2374002"/>
            <a:ext cx="4366970" cy="2454237"/>
          </a:xfrm>
          <a:prstGeom prst="rect">
            <a:avLst/>
          </a:prstGeom>
        </p:spPr>
      </p:pic>
      <p:pic>
        <p:nvPicPr>
          <p:cNvPr id="9" name="Picture 8" descr="IMG_1796.JPG"/>
          <p:cNvPicPr>
            <a:picLocks noChangeAspect="1"/>
          </p:cNvPicPr>
          <p:nvPr/>
        </p:nvPicPr>
        <p:blipFill rotWithShape="1">
          <a:blip r:embed="rId2">
            <a:extLst>
              <a:ext uri="{28A0092B-C50C-407E-A947-70E740481C1C}">
                <a14:useLocalDpi xmlns:a14="http://schemas.microsoft.com/office/drawing/2010/main" val="0"/>
              </a:ext>
            </a:extLst>
          </a:blip>
          <a:srcRect l="59395" r="8615"/>
          <a:stretch/>
        </p:blipFill>
        <p:spPr>
          <a:xfrm rot="5400000">
            <a:off x="4908068" y="2097173"/>
            <a:ext cx="2512784" cy="4414443"/>
          </a:xfrm>
          <a:prstGeom prst="rect">
            <a:avLst/>
          </a:prstGeom>
        </p:spPr>
      </p:pic>
      <p:pic>
        <p:nvPicPr>
          <p:cNvPr id="15" name="Picture 14" descr="IMG_1795.JPG"/>
          <p:cNvPicPr>
            <a:picLocks noChangeAspect="1"/>
          </p:cNvPicPr>
          <p:nvPr/>
        </p:nvPicPr>
        <p:blipFill rotWithShape="1">
          <a:blip r:embed="rId3">
            <a:extLst>
              <a:ext uri="{28A0092B-C50C-407E-A947-70E740481C1C}">
                <a14:useLocalDpi xmlns:a14="http://schemas.microsoft.com/office/drawing/2010/main" val="0"/>
              </a:ext>
            </a:extLst>
          </a:blip>
          <a:srcRect l="13238" t="24395" r="69728" b="39496"/>
          <a:stretch/>
        </p:blipFill>
        <p:spPr>
          <a:xfrm rot="5400000">
            <a:off x="1665666" y="994755"/>
            <a:ext cx="1954520" cy="2328566"/>
          </a:xfrm>
          <a:prstGeom prst="rect">
            <a:avLst/>
          </a:prstGeom>
        </p:spPr>
      </p:pic>
      <p:pic>
        <p:nvPicPr>
          <p:cNvPr id="16" name="Picture 15" descr="IMG_1795.JPG"/>
          <p:cNvPicPr>
            <a:picLocks noChangeAspect="1"/>
          </p:cNvPicPr>
          <p:nvPr/>
        </p:nvPicPr>
        <p:blipFill rotWithShape="1">
          <a:blip r:embed="rId3">
            <a:extLst>
              <a:ext uri="{28A0092B-C50C-407E-A947-70E740481C1C}">
                <a14:useLocalDpi xmlns:a14="http://schemas.microsoft.com/office/drawing/2010/main" val="0"/>
              </a:ext>
            </a:extLst>
          </a:blip>
          <a:srcRect l="66873" t="30605" r="11523" b="17392"/>
          <a:stretch/>
        </p:blipFill>
        <p:spPr>
          <a:xfrm rot="5400000">
            <a:off x="1175172" y="3157360"/>
            <a:ext cx="2299043" cy="3110172"/>
          </a:xfrm>
          <a:prstGeom prst="rect">
            <a:avLst/>
          </a:prstGeom>
        </p:spPr>
      </p:pic>
      <p:pic>
        <p:nvPicPr>
          <p:cNvPr id="17" name="Picture 16" descr="IMG_1795.JPG"/>
          <p:cNvPicPr>
            <a:picLocks noChangeAspect="1"/>
          </p:cNvPicPr>
          <p:nvPr/>
        </p:nvPicPr>
        <p:blipFill rotWithShape="1">
          <a:blip r:embed="rId3">
            <a:extLst>
              <a:ext uri="{28A0092B-C50C-407E-A947-70E740481C1C}">
                <a14:useLocalDpi xmlns:a14="http://schemas.microsoft.com/office/drawing/2010/main" val="0"/>
              </a:ext>
            </a:extLst>
          </a:blip>
          <a:srcRect l="31144" t="30605" r="62209" b="27002"/>
          <a:stretch/>
        </p:blipFill>
        <p:spPr>
          <a:xfrm rot="5400000">
            <a:off x="1586912" y="1503177"/>
            <a:ext cx="1034146" cy="3706505"/>
          </a:xfrm>
          <a:prstGeom prst="rect">
            <a:avLst/>
          </a:prstGeom>
        </p:spPr>
      </p:pic>
      <p:pic>
        <p:nvPicPr>
          <p:cNvPr id="19" name="Picture 18" descr="IMG_1795.JPG"/>
          <p:cNvPicPr>
            <a:picLocks noChangeAspect="1"/>
          </p:cNvPicPr>
          <p:nvPr/>
        </p:nvPicPr>
        <p:blipFill rotWithShape="1">
          <a:blip r:embed="rId3">
            <a:extLst>
              <a:ext uri="{28A0092B-C50C-407E-A947-70E740481C1C}">
                <a14:useLocalDpi xmlns:a14="http://schemas.microsoft.com/office/drawing/2010/main" val="0"/>
              </a:ext>
            </a:extLst>
          </a:blip>
          <a:srcRect l="40076" t="36405" r="39566" b="38091"/>
          <a:stretch/>
        </p:blipFill>
        <p:spPr>
          <a:xfrm rot="5400000">
            <a:off x="610348" y="2010900"/>
            <a:ext cx="4213088" cy="2966357"/>
          </a:xfrm>
          <a:prstGeom prst="rect">
            <a:avLst/>
          </a:prstGeom>
        </p:spPr>
      </p:pic>
    </p:spTree>
    <p:extLst>
      <p:ext uri="{BB962C8B-B14F-4D97-AF65-F5344CB8AC3E}">
        <p14:creationId xmlns:p14="http://schemas.microsoft.com/office/powerpoint/2010/main" val="1027004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 Gb OTN-OTU4 vs 100 </a:t>
            </a:r>
            <a:r>
              <a:rPr lang="en-US" dirty="0" err="1"/>
              <a:t>GbE</a:t>
            </a:r>
            <a:endParaRPr lang="en-US" dirty="0"/>
          </a:p>
        </p:txBody>
      </p:sp>
      <p:pic>
        <p:nvPicPr>
          <p:cNvPr id="8" name="Picture 7" descr="IMG_1796.JPG"/>
          <p:cNvPicPr>
            <a:picLocks noChangeAspect="1"/>
          </p:cNvPicPr>
          <p:nvPr/>
        </p:nvPicPr>
        <p:blipFill rotWithShape="1">
          <a:blip r:embed="rId2">
            <a:extLst>
              <a:ext uri="{28A0092B-C50C-407E-A947-70E740481C1C}">
                <a14:useLocalDpi xmlns:a14="http://schemas.microsoft.com/office/drawing/2010/main" val="0"/>
              </a:ext>
            </a:extLst>
          </a:blip>
          <a:srcRect l="61223" t="57315" r="22782"/>
          <a:stretch/>
        </p:blipFill>
        <p:spPr>
          <a:xfrm rot="5400000">
            <a:off x="4673045" y="615169"/>
            <a:ext cx="3211285" cy="4816224"/>
          </a:xfrm>
          <a:prstGeom prst="rect">
            <a:avLst/>
          </a:prstGeom>
        </p:spPr>
      </p:pic>
      <p:sp>
        <p:nvSpPr>
          <p:cNvPr id="10" name="TextBox 9"/>
          <p:cNvSpPr txBox="1"/>
          <p:nvPr/>
        </p:nvSpPr>
        <p:spPr>
          <a:xfrm>
            <a:off x="1352877" y="5967501"/>
            <a:ext cx="2073705" cy="369332"/>
          </a:xfrm>
          <a:prstGeom prst="rect">
            <a:avLst/>
          </a:prstGeom>
          <a:noFill/>
        </p:spPr>
        <p:txBody>
          <a:bodyPr wrap="none" rtlCol="0">
            <a:spAutoFit/>
          </a:bodyPr>
          <a:lstStyle/>
          <a:p>
            <a:r>
              <a:rPr lang="en-US" dirty="0" err="1" smtClean="0"/>
              <a:t>Padtec</a:t>
            </a:r>
            <a:r>
              <a:rPr lang="en-US" dirty="0" smtClean="0"/>
              <a:t> </a:t>
            </a:r>
            <a:r>
              <a:rPr lang="en-US" dirty="0" smtClean="0"/>
              <a:t>Transponder</a:t>
            </a:r>
            <a:endParaRPr lang="en-US" dirty="0"/>
          </a:p>
        </p:txBody>
      </p:sp>
      <p:sp>
        <p:nvSpPr>
          <p:cNvPr id="11" name="TextBox 10"/>
          <p:cNvSpPr txBox="1"/>
          <p:nvPr/>
        </p:nvSpPr>
        <p:spPr>
          <a:xfrm>
            <a:off x="4269890" y="4915215"/>
            <a:ext cx="4445823" cy="369332"/>
          </a:xfrm>
          <a:prstGeom prst="rect">
            <a:avLst/>
          </a:prstGeom>
          <a:noFill/>
        </p:spPr>
        <p:txBody>
          <a:bodyPr wrap="none" rtlCol="0">
            <a:spAutoFit/>
          </a:bodyPr>
          <a:lstStyle/>
          <a:p>
            <a:pPr algn="ctr"/>
            <a:r>
              <a:rPr lang="en-US" dirty="0" smtClean="0"/>
              <a:t>Extreme Switch with interfaces 100 </a:t>
            </a:r>
            <a:r>
              <a:rPr lang="en-US" dirty="0" err="1" smtClean="0"/>
              <a:t>GbE</a:t>
            </a:r>
            <a:r>
              <a:rPr lang="en-US" dirty="0" smtClean="0"/>
              <a:t> CFP2</a:t>
            </a:r>
            <a:endParaRPr lang="en-US" dirty="0"/>
          </a:p>
        </p:txBody>
      </p:sp>
      <p:pic>
        <p:nvPicPr>
          <p:cNvPr id="6" name="Picture 5" descr="IMG_1795.JPG"/>
          <p:cNvPicPr>
            <a:picLocks noChangeAspect="1"/>
          </p:cNvPicPr>
          <p:nvPr/>
        </p:nvPicPr>
        <p:blipFill rotWithShape="1">
          <a:blip r:embed="rId3">
            <a:extLst>
              <a:ext uri="{28A0092B-C50C-407E-A947-70E740481C1C}">
                <a14:useLocalDpi xmlns:a14="http://schemas.microsoft.com/office/drawing/2010/main" val="0"/>
              </a:ext>
            </a:extLst>
          </a:blip>
          <a:srcRect l="35015" t="29355" r="37906" b="34421"/>
          <a:stretch/>
        </p:blipFill>
        <p:spPr>
          <a:xfrm rot="5400000">
            <a:off x="-268121" y="1974290"/>
            <a:ext cx="4559076" cy="3427349"/>
          </a:xfrm>
          <a:prstGeom prst="rect">
            <a:avLst/>
          </a:prstGeom>
        </p:spPr>
      </p:pic>
      <p:sp>
        <p:nvSpPr>
          <p:cNvPr id="3" name="TextBox 2"/>
          <p:cNvSpPr txBox="1"/>
          <p:nvPr/>
        </p:nvSpPr>
        <p:spPr>
          <a:xfrm>
            <a:off x="3419929" y="229507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759249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Caltech Booth</a:t>
            </a:r>
            <a:endParaRPr lang="en-US" dirty="0"/>
          </a:p>
        </p:txBody>
      </p:sp>
      <p:pic>
        <p:nvPicPr>
          <p:cNvPr id="8" name="Picture 7" descr="IMG_17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253178" y="2374004"/>
            <a:ext cx="4366972" cy="2454237"/>
          </a:xfrm>
          <a:prstGeom prst="rect">
            <a:avLst/>
          </a:prstGeom>
        </p:spPr>
      </p:pic>
      <p:sp>
        <p:nvSpPr>
          <p:cNvPr id="10" name="TextBox 9"/>
          <p:cNvSpPr txBox="1"/>
          <p:nvPr/>
        </p:nvSpPr>
        <p:spPr>
          <a:xfrm>
            <a:off x="1352877" y="5967501"/>
            <a:ext cx="1628834" cy="369332"/>
          </a:xfrm>
          <a:prstGeom prst="rect">
            <a:avLst/>
          </a:prstGeom>
          <a:noFill/>
        </p:spPr>
        <p:txBody>
          <a:bodyPr wrap="none" rtlCol="0">
            <a:spAutoFit/>
          </a:bodyPr>
          <a:lstStyle/>
          <a:p>
            <a:r>
              <a:rPr lang="en-US" dirty="0" err="1" smtClean="0"/>
              <a:t>Padtec</a:t>
            </a:r>
            <a:r>
              <a:rPr lang="en-US" dirty="0" smtClean="0"/>
              <a:t> ROADM</a:t>
            </a:r>
            <a:endParaRPr lang="en-US" dirty="0"/>
          </a:p>
        </p:txBody>
      </p:sp>
      <p:sp>
        <p:nvSpPr>
          <p:cNvPr id="11" name="TextBox 10"/>
          <p:cNvSpPr txBox="1"/>
          <p:nvPr/>
        </p:nvSpPr>
        <p:spPr>
          <a:xfrm>
            <a:off x="4846054" y="5967501"/>
            <a:ext cx="4388003" cy="646331"/>
          </a:xfrm>
          <a:prstGeom prst="rect">
            <a:avLst/>
          </a:prstGeom>
          <a:noFill/>
        </p:spPr>
        <p:txBody>
          <a:bodyPr wrap="none" rtlCol="0">
            <a:spAutoFit/>
          </a:bodyPr>
          <a:lstStyle/>
          <a:p>
            <a:pPr algn="ctr"/>
            <a:r>
              <a:rPr lang="en-US" dirty="0" smtClean="0"/>
              <a:t>Racks with </a:t>
            </a:r>
            <a:r>
              <a:rPr lang="en-US" dirty="0" err="1" smtClean="0"/>
              <a:t>EchoStream</a:t>
            </a:r>
            <a:r>
              <a:rPr lang="en-US" dirty="0"/>
              <a:t> </a:t>
            </a:r>
            <a:r>
              <a:rPr lang="en-US" dirty="0" smtClean="0"/>
              <a:t>and Dell Servers, and</a:t>
            </a:r>
          </a:p>
          <a:p>
            <a:pPr algn="ctr"/>
            <a:r>
              <a:rPr lang="en-US" dirty="0" smtClean="0"/>
              <a:t>Extreme and Brocade Switches</a:t>
            </a:r>
            <a:endParaRPr lang="en-US" dirty="0"/>
          </a:p>
        </p:txBody>
      </p:sp>
      <p:pic>
        <p:nvPicPr>
          <p:cNvPr id="6" name="Picture 5" descr="IMG_179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28893" y="2374004"/>
            <a:ext cx="4366970" cy="2454237"/>
          </a:xfrm>
          <a:prstGeom prst="rect">
            <a:avLst/>
          </a:prstGeom>
        </p:spPr>
      </p:pic>
      <p:pic>
        <p:nvPicPr>
          <p:cNvPr id="13" name="Picture 12" descr="IMG_180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387" y="3755159"/>
            <a:ext cx="3439158" cy="1932807"/>
          </a:xfrm>
          <a:prstGeom prst="rect">
            <a:avLst/>
          </a:prstGeom>
        </p:spPr>
      </p:pic>
    </p:spTree>
    <p:extLst>
      <p:ext uri="{BB962C8B-B14F-4D97-AF65-F5344CB8AC3E}">
        <p14:creationId xmlns:p14="http://schemas.microsoft.com/office/powerpoint/2010/main" val="25436713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a:t>
            </a:r>
            <a:r>
              <a:rPr lang="en-US" dirty="0" err="1" smtClean="0"/>
              <a:t>iCAIR</a:t>
            </a:r>
            <a:r>
              <a:rPr lang="en-US" dirty="0" smtClean="0"/>
              <a:t> Booth</a:t>
            </a:r>
            <a:endParaRPr lang="en-US" dirty="0"/>
          </a:p>
        </p:txBody>
      </p:sp>
      <p:sp>
        <p:nvSpPr>
          <p:cNvPr id="10" name="TextBox 9"/>
          <p:cNvSpPr txBox="1"/>
          <p:nvPr/>
        </p:nvSpPr>
        <p:spPr>
          <a:xfrm>
            <a:off x="828292" y="5863225"/>
            <a:ext cx="2044149" cy="646331"/>
          </a:xfrm>
          <a:prstGeom prst="rect">
            <a:avLst/>
          </a:prstGeom>
          <a:noFill/>
        </p:spPr>
        <p:txBody>
          <a:bodyPr wrap="none" rtlCol="0">
            <a:spAutoFit/>
          </a:bodyPr>
          <a:lstStyle/>
          <a:p>
            <a:r>
              <a:rPr lang="en-US" dirty="0" err="1" smtClean="0"/>
              <a:t>Padtec</a:t>
            </a:r>
            <a:r>
              <a:rPr lang="en-US" dirty="0" smtClean="0"/>
              <a:t> ROADM</a:t>
            </a:r>
          </a:p>
          <a:p>
            <a:r>
              <a:rPr lang="en-US" dirty="0" smtClean="0"/>
              <a:t>And Caltech’s Racks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84" y="1417634"/>
            <a:ext cx="2399926" cy="427033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046" y="1417633"/>
            <a:ext cx="4265159" cy="23970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047" y="3926319"/>
            <a:ext cx="4265159" cy="2397018"/>
          </a:xfrm>
          <a:prstGeom prst="rect">
            <a:avLst/>
          </a:prstGeom>
        </p:spPr>
      </p:pic>
    </p:spTree>
    <p:extLst>
      <p:ext uri="{BB962C8B-B14F-4D97-AF65-F5344CB8AC3E}">
        <p14:creationId xmlns:p14="http://schemas.microsoft.com/office/powerpoint/2010/main" val="40651580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Vanderbilt Booth</a:t>
            </a:r>
            <a:endParaRPr lang="en-US" dirty="0"/>
          </a:p>
        </p:txBody>
      </p:sp>
      <p:sp>
        <p:nvSpPr>
          <p:cNvPr id="10" name="TextBox 9"/>
          <p:cNvSpPr txBox="1"/>
          <p:nvPr/>
        </p:nvSpPr>
        <p:spPr>
          <a:xfrm>
            <a:off x="1159609" y="5863225"/>
            <a:ext cx="1628834" cy="369332"/>
          </a:xfrm>
          <a:prstGeom prst="rect">
            <a:avLst/>
          </a:prstGeom>
          <a:noFill/>
        </p:spPr>
        <p:txBody>
          <a:bodyPr wrap="none" rtlCol="0">
            <a:spAutoFit/>
          </a:bodyPr>
          <a:lstStyle/>
          <a:p>
            <a:r>
              <a:rPr lang="en-US" dirty="0" err="1" smtClean="0"/>
              <a:t>Padtec</a:t>
            </a:r>
            <a:r>
              <a:rPr lang="en-US" dirty="0" smtClean="0"/>
              <a:t> ROADM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2789" y="2358714"/>
            <a:ext cx="4297172" cy="241501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99977" y="2351703"/>
            <a:ext cx="4265158" cy="23970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636" y="1417633"/>
            <a:ext cx="2825567" cy="1587969"/>
          </a:xfrm>
          <a:prstGeom prst="rect">
            <a:avLst/>
          </a:prstGeom>
        </p:spPr>
      </p:pic>
    </p:spTree>
    <p:extLst>
      <p:ext uri="{BB962C8B-B14F-4D97-AF65-F5344CB8AC3E}">
        <p14:creationId xmlns:p14="http://schemas.microsoft.com/office/powerpoint/2010/main" val="4531113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a:t>sustained 1.4 </a:t>
            </a:r>
            <a:r>
              <a:rPr lang="en-US" dirty="0" err="1"/>
              <a:t>Tbps</a:t>
            </a:r>
            <a:r>
              <a:rPr lang="en-US" dirty="0"/>
              <a:t> during our memory to </a:t>
            </a:r>
            <a:r>
              <a:rPr lang="en-US" dirty="0" smtClean="0"/>
              <a:t>memory;</a:t>
            </a:r>
          </a:p>
          <a:p>
            <a:r>
              <a:rPr lang="en-US" dirty="0"/>
              <a:t>peak was 1.55 </a:t>
            </a:r>
            <a:r>
              <a:rPr lang="en-US" dirty="0" err="1" smtClean="0"/>
              <a:t>Tbps</a:t>
            </a:r>
            <a:r>
              <a:rPr lang="en-US" dirty="0" smtClean="0"/>
              <a:t>;</a:t>
            </a:r>
          </a:p>
          <a:p>
            <a:r>
              <a:rPr lang="en-US" dirty="0" smtClean="0"/>
              <a:t>Disk </a:t>
            </a:r>
            <a:r>
              <a:rPr lang="en-US" dirty="0"/>
              <a:t>to memory we reached a peak of 1.01 </a:t>
            </a:r>
            <a:r>
              <a:rPr lang="en-US" dirty="0" err="1" smtClean="0"/>
              <a:t>Tbps</a:t>
            </a:r>
            <a:r>
              <a:rPr lang="en-US" dirty="0"/>
              <a:t>;</a:t>
            </a:r>
            <a:endParaRPr lang="en-US" dirty="0" smtClean="0"/>
          </a:p>
          <a:p>
            <a:endParaRPr lang="en-US" dirty="0"/>
          </a:p>
        </p:txBody>
      </p:sp>
    </p:spTree>
    <p:extLst>
      <p:ext uri="{BB962C8B-B14F-4D97-AF65-F5344CB8AC3E}">
        <p14:creationId xmlns:p14="http://schemas.microsoft.com/office/powerpoint/2010/main" val="1028382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1.55 </a:t>
            </a:r>
            <a:r>
              <a:rPr lang="en-US" dirty="0" err="1" smtClean="0"/>
              <a:t>Tbps</a:t>
            </a:r>
            <a:r>
              <a:rPr lang="en-US" dirty="0" smtClean="0"/>
              <a:t> peak rate - memory to memory transfer</a:t>
            </a:r>
            <a:endParaRPr lang="en-US" dirty="0"/>
          </a:p>
        </p:txBody>
      </p:sp>
      <p:pic>
        <p:nvPicPr>
          <p:cNvPr id="4" name="Content Placeholder 3" descr="memory to memory.png"/>
          <p:cNvPicPr>
            <a:picLocks noGrp="1" noChangeAspect="1"/>
          </p:cNvPicPr>
          <p:nvPr>
            <p:ph idx="1"/>
          </p:nvPr>
        </p:nvPicPr>
        <p:blipFill>
          <a:blip r:embed="rId2">
            <a:extLst>
              <a:ext uri="{28A0092B-C50C-407E-A947-70E740481C1C}">
                <a14:useLocalDpi xmlns:a14="http://schemas.microsoft.com/office/drawing/2010/main" val="0"/>
              </a:ext>
            </a:extLst>
          </a:blip>
          <a:srcRect l="-3271" r="-3271"/>
          <a:stretch>
            <a:fillRect/>
          </a:stretch>
        </p:blipFill>
        <p:spPr/>
      </p:pic>
    </p:spTree>
    <p:extLst>
      <p:ext uri="{BB962C8B-B14F-4D97-AF65-F5344CB8AC3E}">
        <p14:creationId xmlns:p14="http://schemas.microsoft.com/office/powerpoint/2010/main" val="11231684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a:t>
            </a:r>
            <a:r>
              <a:rPr lang="en-US" dirty="0" err="1" smtClean="0"/>
              <a:t>Tbps</a:t>
            </a:r>
            <a:r>
              <a:rPr lang="en-US" dirty="0" smtClean="0"/>
              <a:t> peak rate – disc to memory transfer</a:t>
            </a:r>
            <a:endParaRPr lang="en-US" dirty="0"/>
          </a:p>
        </p:txBody>
      </p:sp>
      <p:pic>
        <p:nvPicPr>
          <p:cNvPr id="4" name="Content Placeholder 3" descr="disc - memory.png"/>
          <p:cNvPicPr>
            <a:picLocks noGrp="1" noChangeAspect="1"/>
          </p:cNvPicPr>
          <p:nvPr>
            <p:ph idx="1"/>
          </p:nvPr>
        </p:nvPicPr>
        <p:blipFill>
          <a:blip r:embed="rId2">
            <a:extLst>
              <a:ext uri="{28A0092B-C50C-407E-A947-70E740481C1C}">
                <a14:useLocalDpi xmlns:a14="http://schemas.microsoft.com/office/drawing/2010/main" val="0"/>
              </a:ext>
            </a:extLst>
          </a:blip>
          <a:srcRect l="-3271" r="-3271"/>
          <a:stretch>
            <a:fillRect/>
          </a:stretch>
        </p:blipFill>
        <p:spPr/>
      </p:pic>
    </p:spTree>
    <p:extLst>
      <p:ext uri="{BB962C8B-B14F-4D97-AF65-F5344CB8AC3E}">
        <p14:creationId xmlns:p14="http://schemas.microsoft.com/office/powerpoint/2010/main" val="35721771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SDN System Architecture</a:t>
            </a:r>
            <a:endParaRPr lang="en-US" dirty="0"/>
          </a:p>
        </p:txBody>
      </p:sp>
      <p:sp>
        <p:nvSpPr>
          <p:cNvPr id="4" name="Rectangle 3"/>
          <p:cNvSpPr/>
          <p:nvPr/>
        </p:nvSpPr>
        <p:spPr>
          <a:xfrm>
            <a:off x="1111122" y="2659317"/>
            <a:ext cx="6855826" cy="19889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447736" y="3898578"/>
            <a:ext cx="2111356" cy="5807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SB Unicamp Plug-in</a:t>
            </a:r>
          </a:p>
        </p:txBody>
      </p:sp>
      <p:pic>
        <p:nvPicPr>
          <p:cNvPr id="9" name="Picture 8" descr="od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603" y="3812464"/>
            <a:ext cx="2286161" cy="842993"/>
          </a:xfrm>
          <a:prstGeom prst="rect">
            <a:avLst/>
          </a:prstGeom>
        </p:spPr>
      </p:pic>
      <p:sp>
        <p:nvSpPr>
          <p:cNvPr id="6" name="TextBox 5"/>
          <p:cNvSpPr txBox="1"/>
          <p:nvPr/>
        </p:nvSpPr>
        <p:spPr>
          <a:xfrm>
            <a:off x="6439993" y="2675985"/>
            <a:ext cx="1526955" cy="369332"/>
          </a:xfrm>
          <a:prstGeom prst="rect">
            <a:avLst/>
          </a:prstGeom>
          <a:noFill/>
        </p:spPr>
        <p:txBody>
          <a:bodyPr wrap="none" rtlCol="0">
            <a:spAutoFit/>
          </a:bodyPr>
          <a:lstStyle/>
          <a:p>
            <a:r>
              <a:rPr lang="en-US" i="1" dirty="0" smtClean="0"/>
              <a:t>Orchestration</a:t>
            </a:r>
            <a:endParaRPr lang="en-US" i="1" dirty="0"/>
          </a:p>
        </p:txBody>
      </p:sp>
      <p:sp>
        <p:nvSpPr>
          <p:cNvPr id="7" name="Rectangle 6"/>
          <p:cNvSpPr/>
          <p:nvPr/>
        </p:nvSpPr>
        <p:spPr>
          <a:xfrm>
            <a:off x="1447736" y="28329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Caltech Plug-in</a:t>
            </a:r>
          </a:p>
        </p:txBody>
      </p:sp>
      <p:sp>
        <p:nvSpPr>
          <p:cNvPr id="10" name="Down Arrow 9"/>
          <p:cNvSpPr/>
          <p:nvPr/>
        </p:nvSpPr>
        <p:spPr>
          <a:xfrm>
            <a:off x="2591668" y="3472384"/>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10"/>
          <p:cNvSpPr/>
          <p:nvPr/>
        </p:nvSpPr>
        <p:spPr>
          <a:xfrm rot="10800000">
            <a:off x="2100617" y="3462099"/>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043598" y="3898578"/>
            <a:ext cx="1366178" cy="625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OpenFlow</a:t>
            </a:r>
            <a:r>
              <a:rPr lang="en-US" dirty="0" smtClean="0"/>
              <a:t> Support</a:t>
            </a:r>
          </a:p>
        </p:txBody>
      </p:sp>
      <p:sp>
        <p:nvSpPr>
          <p:cNvPr id="14" name="Rectangle 13"/>
          <p:cNvSpPr/>
          <p:nvPr/>
        </p:nvSpPr>
        <p:spPr>
          <a:xfrm>
            <a:off x="1606559" y="1399479"/>
            <a:ext cx="1960292" cy="579841"/>
          </a:xfrm>
          <a:prstGeom prst="rect">
            <a:avLst/>
          </a:prstGeom>
          <a:solidFill>
            <a:schemeClr val="accent6">
              <a:lumMod val="75000"/>
            </a:schemeClr>
          </a:solidFill>
          <a:ln>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Console Client</a:t>
            </a:r>
            <a:endParaRPr lang="en-US" dirty="0"/>
          </a:p>
        </p:txBody>
      </p:sp>
      <p:sp>
        <p:nvSpPr>
          <p:cNvPr id="16" name="TextBox 15"/>
          <p:cNvSpPr txBox="1"/>
          <p:nvPr/>
        </p:nvSpPr>
        <p:spPr>
          <a:xfrm>
            <a:off x="2444202" y="2193343"/>
            <a:ext cx="456525" cy="276999"/>
          </a:xfrm>
          <a:prstGeom prst="rect">
            <a:avLst/>
          </a:prstGeom>
          <a:noFill/>
        </p:spPr>
        <p:txBody>
          <a:bodyPr wrap="none" rtlCol="0">
            <a:spAutoFit/>
          </a:bodyPr>
          <a:lstStyle/>
          <a:p>
            <a:r>
              <a:rPr lang="en-US" sz="1200" dirty="0" smtClean="0"/>
              <a:t>Rest</a:t>
            </a:r>
            <a:endParaRPr lang="en-US" sz="1200" dirty="0"/>
          </a:p>
        </p:txBody>
      </p:sp>
      <p:sp>
        <p:nvSpPr>
          <p:cNvPr id="17" name="Up-Down Arrow 16"/>
          <p:cNvSpPr/>
          <p:nvPr/>
        </p:nvSpPr>
        <p:spPr>
          <a:xfrm>
            <a:off x="2315904" y="1979320"/>
            <a:ext cx="224192" cy="863045"/>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054528" y="1390026"/>
            <a:ext cx="3184472" cy="57984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Caltech Fast Data Transfer</a:t>
            </a:r>
            <a:endParaRPr lang="en-US" dirty="0"/>
          </a:p>
        </p:txBody>
      </p:sp>
      <p:sp>
        <p:nvSpPr>
          <p:cNvPr id="19" name="Rectangle 18"/>
          <p:cNvSpPr/>
          <p:nvPr/>
        </p:nvSpPr>
        <p:spPr>
          <a:xfrm>
            <a:off x="4043598" y="28329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ODL NB Interface</a:t>
            </a:r>
          </a:p>
        </p:txBody>
      </p:sp>
      <p:sp>
        <p:nvSpPr>
          <p:cNvPr id="20" name="TextBox 19"/>
          <p:cNvSpPr txBox="1"/>
          <p:nvPr/>
        </p:nvSpPr>
        <p:spPr>
          <a:xfrm>
            <a:off x="4920286" y="2183890"/>
            <a:ext cx="456525" cy="276999"/>
          </a:xfrm>
          <a:prstGeom prst="rect">
            <a:avLst/>
          </a:prstGeom>
          <a:noFill/>
        </p:spPr>
        <p:txBody>
          <a:bodyPr wrap="none" rtlCol="0">
            <a:spAutoFit/>
          </a:bodyPr>
          <a:lstStyle/>
          <a:p>
            <a:r>
              <a:rPr lang="en-US" sz="1200" dirty="0" smtClean="0"/>
              <a:t>Rest</a:t>
            </a:r>
            <a:endParaRPr lang="en-US" sz="1200" dirty="0"/>
          </a:p>
        </p:txBody>
      </p:sp>
      <p:sp>
        <p:nvSpPr>
          <p:cNvPr id="21" name="Up-Down Arrow 20"/>
          <p:cNvSpPr/>
          <p:nvPr/>
        </p:nvSpPr>
        <p:spPr>
          <a:xfrm>
            <a:off x="4791988" y="1969867"/>
            <a:ext cx="224192" cy="863045"/>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145804" y="5453664"/>
            <a:ext cx="2757661" cy="930223"/>
          </a:xfrm>
          <a:prstGeom prst="rect">
            <a:avLst/>
          </a:prstGeom>
          <a:solidFill>
            <a:srgbClr val="DDD9C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598151" y="5942545"/>
            <a:ext cx="1960292" cy="42807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PADTEC ROADM</a:t>
            </a:r>
            <a:endParaRPr lang="en-US" dirty="0">
              <a:solidFill>
                <a:schemeClr val="tx1"/>
              </a:solidFill>
            </a:endParaRPr>
          </a:p>
        </p:txBody>
      </p:sp>
      <p:sp>
        <p:nvSpPr>
          <p:cNvPr id="24" name="TextBox 23"/>
          <p:cNvSpPr txBox="1"/>
          <p:nvPr/>
        </p:nvSpPr>
        <p:spPr>
          <a:xfrm>
            <a:off x="2457266" y="4835492"/>
            <a:ext cx="456525" cy="276999"/>
          </a:xfrm>
          <a:prstGeom prst="rect">
            <a:avLst/>
          </a:prstGeom>
          <a:noFill/>
        </p:spPr>
        <p:txBody>
          <a:bodyPr wrap="none" rtlCol="0">
            <a:spAutoFit/>
          </a:bodyPr>
          <a:lstStyle/>
          <a:p>
            <a:r>
              <a:rPr lang="en-US" sz="1200" dirty="0" smtClean="0"/>
              <a:t>Rest</a:t>
            </a:r>
            <a:endParaRPr lang="en-US" sz="1200" dirty="0"/>
          </a:p>
        </p:txBody>
      </p:sp>
      <p:sp>
        <p:nvSpPr>
          <p:cNvPr id="25" name="Up-Down Arrow 24"/>
          <p:cNvSpPr/>
          <p:nvPr/>
        </p:nvSpPr>
        <p:spPr>
          <a:xfrm>
            <a:off x="2315904" y="45235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Right Arrow 25"/>
          <p:cNvSpPr/>
          <p:nvPr/>
        </p:nvSpPr>
        <p:spPr>
          <a:xfrm rot="18573437">
            <a:off x="3381886" y="2277102"/>
            <a:ext cx="866164"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256479" y="6326131"/>
            <a:ext cx="736099" cy="461665"/>
          </a:xfrm>
          <a:prstGeom prst="rect">
            <a:avLst/>
          </a:prstGeom>
          <a:noFill/>
        </p:spPr>
        <p:txBody>
          <a:bodyPr wrap="none" rtlCol="0">
            <a:spAutoFit/>
          </a:bodyPr>
          <a:lstStyle/>
          <a:p>
            <a:r>
              <a:rPr lang="en-US" sz="1200" dirty="0" err="1" smtClean="0"/>
              <a:t>Padtec</a:t>
            </a:r>
            <a:endParaRPr lang="en-US" sz="1200" dirty="0" smtClean="0"/>
          </a:p>
          <a:p>
            <a:r>
              <a:rPr lang="en-US" sz="1200" dirty="0" smtClean="0"/>
              <a:t>Protocol</a:t>
            </a:r>
            <a:endParaRPr lang="en-US" sz="1200" dirty="0"/>
          </a:p>
        </p:txBody>
      </p:sp>
      <p:sp>
        <p:nvSpPr>
          <p:cNvPr id="28" name="Rectangle 27"/>
          <p:cNvSpPr/>
          <p:nvPr/>
        </p:nvSpPr>
        <p:spPr>
          <a:xfrm>
            <a:off x="1145803" y="5453663"/>
            <a:ext cx="2757662" cy="340929"/>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a:t>
            </a:r>
            <a:r>
              <a:rPr lang="en-US" dirty="0" err="1" smtClean="0"/>
              <a:t>RESTful</a:t>
            </a:r>
            <a:r>
              <a:rPr lang="en-US" dirty="0" smtClean="0"/>
              <a:t> API</a:t>
            </a:r>
          </a:p>
        </p:txBody>
      </p:sp>
      <p:sp>
        <p:nvSpPr>
          <p:cNvPr id="29" name="TextBox 28"/>
          <p:cNvSpPr txBox="1"/>
          <p:nvPr/>
        </p:nvSpPr>
        <p:spPr>
          <a:xfrm>
            <a:off x="1301839" y="5942545"/>
            <a:ext cx="2338463" cy="369332"/>
          </a:xfrm>
          <a:prstGeom prst="rect">
            <a:avLst/>
          </a:prstGeom>
          <a:noFill/>
        </p:spPr>
        <p:txBody>
          <a:bodyPr wrap="none" rtlCol="0">
            <a:spAutoFit/>
          </a:bodyPr>
          <a:lstStyle/>
          <a:p>
            <a:r>
              <a:rPr lang="en-US" dirty="0" err="1" smtClean="0"/>
              <a:t>Padtec</a:t>
            </a:r>
            <a:r>
              <a:rPr lang="en-US" dirty="0" smtClean="0"/>
              <a:t> </a:t>
            </a:r>
            <a:r>
              <a:rPr lang="en-US" dirty="0" err="1" smtClean="0"/>
              <a:t>Mgmt</a:t>
            </a:r>
            <a:r>
              <a:rPr lang="en-US" dirty="0" smtClean="0"/>
              <a:t> Software</a:t>
            </a:r>
            <a:endParaRPr lang="en-US" dirty="0"/>
          </a:p>
        </p:txBody>
      </p:sp>
      <p:sp>
        <p:nvSpPr>
          <p:cNvPr id="31" name="TextBox 30"/>
          <p:cNvSpPr txBox="1"/>
          <p:nvPr/>
        </p:nvSpPr>
        <p:spPr>
          <a:xfrm>
            <a:off x="3830723" y="2263726"/>
            <a:ext cx="456525" cy="276999"/>
          </a:xfrm>
          <a:prstGeom prst="rect">
            <a:avLst/>
          </a:prstGeom>
          <a:noFill/>
        </p:spPr>
        <p:txBody>
          <a:bodyPr wrap="none" rtlCol="0">
            <a:spAutoFit/>
          </a:bodyPr>
          <a:lstStyle/>
          <a:p>
            <a:r>
              <a:rPr lang="en-US" sz="1200" dirty="0" smtClean="0"/>
              <a:t>Rest</a:t>
            </a:r>
            <a:endParaRPr lang="en-US" sz="1200" dirty="0"/>
          </a:p>
        </p:txBody>
      </p:sp>
      <p:sp>
        <p:nvSpPr>
          <p:cNvPr id="32" name="Left-Right Arrow 31"/>
          <p:cNvSpPr/>
          <p:nvPr/>
        </p:nvSpPr>
        <p:spPr>
          <a:xfrm>
            <a:off x="3925823" y="6127211"/>
            <a:ext cx="1644717"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swi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870" y="5176212"/>
            <a:ext cx="986777" cy="618380"/>
          </a:xfrm>
          <a:prstGeom prst="rect">
            <a:avLst/>
          </a:prstGeom>
        </p:spPr>
      </p:pic>
      <p:sp>
        <p:nvSpPr>
          <p:cNvPr id="34" name="Up-Down Arrow 33"/>
          <p:cNvSpPr/>
          <p:nvPr/>
        </p:nvSpPr>
        <p:spPr>
          <a:xfrm>
            <a:off x="4564148" y="4637370"/>
            <a:ext cx="227839" cy="612203"/>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718106" y="4742870"/>
            <a:ext cx="822010" cy="276999"/>
          </a:xfrm>
          <a:prstGeom prst="rect">
            <a:avLst/>
          </a:prstGeom>
          <a:noFill/>
        </p:spPr>
        <p:txBody>
          <a:bodyPr wrap="none" rtlCol="0">
            <a:spAutoFit/>
          </a:bodyPr>
          <a:lstStyle/>
          <a:p>
            <a:r>
              <a:rPr lang="en-US" sz="1200" dirty="0" err="1" smtClean="0"/>
              <a:t>OpenFlow</a:t>
            </a:r>
            <a:endParaRPr lang="en-US" sz="1200" dirty="0"/>
          </a:p>
        </p:txBody>
      </p:sp>
      <p:sp>
        <p:nvSpPr>
          <p:cNvPr id="36" name="TextBox 35"/>
          <p:cNvSpPr txBox="1"/>
          <p:nvPr/>
        </p:nvSpPr>
        <p:spPr>
          <a:xfrm>
            <a:off x="5108262" y="5291816"/>
            <a:ext cx="804915" cy="369332"/>
          </a:xfrm>
          <a:prstGeom prst="rect">
            <a:avLst/>
          </a:prstGeom>
          <a:noFill/>
        </p:spPr>
        <p:txBody>
          <a:bodyPr wrap="none" rtlCol="0">
            <a:spAutoFit/>
          </a:bodyPr>
          <a:lstStyle/>
          <a:p>
            <a:r>
              <a:rPr lang="en-US" dirty="0" smtClean="0"/>
              <a:t>Switch</a:t>
            </a:r>
            <a:endParaRPr lang="en-US" dirty="0"/>
          </a:p>
        </p:txBody>
      </p:sp>
      <p:sp>
        <p:nvSpPr>
          <p:cNvPr id="37" name="Down Arrow 36"/>
          <p:cNvSpPr/>
          <p:nvPr/>
        </p:nvSpPr>
        <p:spPr>
          <a:xfrm>
            <a:off x="4854040" y="3485491"/>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p:cNvSpPr/>
          <p:nvPr/>
        </p:nvSpPr>
        <p:spPr>
          <a:xfrm rot="10800000">
            <a:off x="4362989" y="3475206"/>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994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Abstract;</a:t>
            </a:r>
          </a:p>
          <a:p>
            <a:r>
              <a:rPr lang="en-US" dirty="0" smtClean="0"/>
              <a:t>Goals;</a:t>
            </a:r>
          </a:p>
          <a:p>
            <a:r>
              <a:rPr lang="en-US" dirty="0" smtClean="0"/>
              <a:t>SDN System Architecture;</a:t>
            </a:r>
          </a:p>
          <a:p>
            <a:r>
              <a:rPr lang="en-US" dirty="0" smtClean="0"/>
              <a:t>ODL Plug-in implementation;</a:t>
            </a:r>
          </a:p>
          <a:p>
            <a:r>
              <a:rPr lang="en-US" dirty="0" smtClean="0"/>
              <a:t>Padtec</a:t>
            </a:r>
            <a:r>
              <a:rPr lang="en-US" dirty="0"/>
              <a:t> </a:t>
            </a:r>
            <a:r>
              <a:rPr lang="en-US" dirty="0" smtClean="0"/>
              <a:t>NMS API and Architecture;</a:t>
            </a:r>
          </a:p>
          <a:p>
            <a:r>
              <a:rPr lang="en-US" dirty="0" smtClean="0"/>
              <a:t>System Features;</a:t>
            </a:r>
          </a:p>
          <a:p>
            <a:r>
              <a:rPr lang="en-US" dirty="0" smtClean="0"/>
              <a:t>Client Application;</a:t>
            </a:r>
          </a:p>
          <a:p>
            <a:r>
              <a:rPr lang="en-US" dirty="0" smtClean="0"/>
              <a:t>Scenario at Super Computing 2014;</a:t>
            </a:r>
          </a:p>
          <a:p>
            <a:r>
              <a:rPr lang="en-US" dirty="0" smtClean="0"/>
              <a:t>SC14 Results and Team.</a:t>
            </a:r>
          </a:p>
          <a:p>
            <a:endParaRPr lang="en-US" dirty="0"/>
          </a:p>
        </p:txBody>
      </p:sp>
    </p:spTree>
    <p:extLst>
      <p:ext uri="{BB962C8B-B14F-4D97-AF65-F5344CB8AC3E}">
        <p14:creationId xmlns:p14="http://schemas.microsoft.com/office/powerpoint/2010/main" val="1658741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Performing a </a:t>
            </a:r>
            <a:r>
              <a:rPr lang="en-US" smtClean="0"/>
              <a:t>command to decrease </a:t>
            </a:r>
            <a:r>
              <a:rPr lang="en-US" dirty="0" smtClean="0"/>
              <a:t>the bandwidth between nodes 1 and 2</a:t>
            </a:r>
            <a:endParaRPr lang="en-US" dirty="0"/>
          </a:p>
        </p:txBody>
      </p:sp>
      <p:sp>
        <p:nvSpPr>
          <p:cNvPr id="7" name="Text Placeholder 6"/>
          <p:cNvSpPr>
            <a:spLocks noGrp="1"/>
          </p:cNvSpPr>
          <p:nvPr>
            <p:ph type="body" idx="1"/>
          </p:nvPr>
        </p:nvSpPr>
        <p:spPr>
          <a:xfrm>
            <a:off x="457200" y="1594488"/>
            <a:ext cx="4040188" cy="639762"/>
          </a:xfrm>
        </p:spPr>
        <p:txBody>
          <a:bodyPr/>
          <a:lstStyle/>
          <a:p>
            <a:r>
              <a:rPr lang="en-US" dirty="0" smtClean="0"/>
              <a:t>Console Client Log </a:t>
            </a:r>
            <a:endParaRPr lang="en-US" dirty="0"/>
          </a:p>
        </p:txBody>
      </p:sp>
      <p:sp>
        <p:nvSpPr>
          <p:cNvPr id="9" name="Text Placeholder 8"/>
          <p:cNvSpPr>
            <a:spLocks noGrp="1"/>
          </p:cNvSpPr>
          <p:nvPr>
            <p:ph type="body" sz="quarter" idx="3"/>
          </p:nvPr>
        </p:nvSpPr>
        <p:spPr>
          <a:xfrm>
            <a:off x="457200" y="3853372"/>
            <a:ext cx="4041775" cy="639762"/>
          </a:xfrm>
        </p:spPr>
        <p:txBody>
          <a:bodyPr/>
          <a:lstStyle/>
          <a:p>
            <a:r>
              <a:rPr lang="en-US" dirty="0" err="1" smtClean="0"/>
              <a:t>OpenDayLight</a:t>
            </a:r>
            <a:r>
              <a:rPr lang="en-US" dirty="0" smtClean="0"/>
              <a:t> Controller Log</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 y="2761660"/>
            <a:ext cx="9143961" cy="812253"/>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685553"/>
            <a:ext cx="9143997" cy="1472802"/>
          </a:xfrm>
          <a:prstGeom prst="rect">
            <a:avLst/>
          </a:prstGeom>
        </p:spPr>
      </p:pic>
    </p:spTree>
    <p:extLst>
      <p:ext uri="{BB962C8B-B14F-4D97-AF65-F5344CB8AC3E}">
        <p14:creationId xmlns:p14="http://schemas.microsoft.com/office/powerpoint/2010/main" val="2628204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ODL </a:t>
            </a:r>
            <a:r>
              <a:rPr lang="en-US" dirty="0" smtClean="0"/>
              <a:t>Plug-in</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Features</a:t>
            </a:r>
            <a:r>
              <a:rPr lang="en-US" sz="2400" dirty="0" smtClean="0"/>
              <a:t>:</a:t>
            </a:r>
          </a:p>
          <a:p>
            <a:pPr>
              <a:lnSpc>
                <a:spcPct val="150000"/>
              </a:lnSpc>
            </a:pPr>
            <a:r>
              <a:rPr lang="en-US" sz="2400" dirty="0" smtClean="0"/>
              <a:t>Acts as a South Bound interface in the </a:t>
            </a:r>
            <a:r>
              <a:rPr lang="en-US" sz="2400" i="1" dirty="0" err="1" smtClean="0"/>
              <a:t>OpenDayLight</a:t>
            </a:r>
            <a:r>
              <a:rPr lang="en-US" sz="2400" dirty="0" smtClean="0"/>
              <a:t>;</a:t>
            </a:r>
          </a:p>
          <a:p>
            <a:pPr>
              <a:lnSpc>
                <a:spcPct val="150000"/>
              </a:lnSpc>
            </a:pPr>
            <a:r>
              <a:rPr lang="en-US" sz="2400" dirty="0" smtClean="0"/>
              <a:t>Implements the </a:t>
            </a:r>
            <a:r>
              <a:rPr lang="en-US" sz="2400" dirty="0" err="1" smtClean="0"/>
              <a:t>RESTFul</a:t>
            </a:r>
            <a:r>
              <a:rPr lang="en-US" sz="2400" dirty="0"/>
              <a:t> </a:t>
            </a:r>
            <a:r>
              <a:rPr lang="en-US" sz="2400" dirty="0" smtClean="0"/>
              <a:t>API to control the </a:t>
            </a:r>
            <a:r>
              <a:rPr lang="en-US" sz="2400" dirty="0" err="1" smtClean="0"/>
              <a:t>Padtec</a:t>
            </a:r>
            <a:r>
              <a:rPr lang="en-US" sz="2400" dirty="0" smtClean="0"/>
              <a:t> ROADMs;</a:t>
            </a:r>
          </a:p>
          <a:p>
            <a:pPr>
              <a:lnSpc>
                <a:spcPct val="150000"/>
              </a:lnSpc>
            </a:pPr>
            <a:r>
              <a:rPr lang="en-US" sz="2400" dirty="0" smtClean="0"/>
              <a:t>Keeps a memory of the connection states;</a:t>
            </a:r>
          </a:p>
          <a:p>
            <a:pPr>
              <a:lnSpc>
                <a:spcPct val="150000"/>
              </a:lnSpc>
            </a:pPr>
            <a:r>
              <a:rPr lang="en-US" sz="2400" dirty="0" smtClean="0"/>
              <a:t>Keeps a route table;</a:t>
            </a:r>
          </a:p>
          <a:p>
            <a:r>
              <a:rPr lang="en-US" sz="2400" dirty="0" smtClean="0"/>
              <a:t>Implements the </a:t>
            </a:r>
            <a:r>
              <a:rPr lang="en-US" sz="2400" i="1" dirty="0" smtClean="0"/>
              <a:t>first-fit</a:t>
            </a:r>
            <a:r>
              <a:rPr lang="en-US" sz="2400" dirty="0" smtClean="0"/>
              <a:t> algorithm in order to choose the lambda to provision and remove channels;</a:t>
            </a:r>
          </a:p>
          <a:p>
            <a:pPr marL="0" indent="0">
              <a:buNone/>
            </a:pPr>
            <a:endParaRPr lang="en-US" dirty="0"/>
          </a:p>
        </p:txBody>
      </p:sp>
    </p:spTree>
    <p:extLst>
      <p:ext uri="{BB962C8B-B14F-4D97-AF65-F5344CB8AC3E}">
        <p14:creationId xmlns:p14="http://schemas.microsoft.com/office/powerpoint/2010/main" val="2616581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ODL </a:t>
            </a:r>
            <a:r>
              <a:rPr lang="en-US" dirty="0" smtClean="0"/>
              <a:t>Plug-in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It is composed of two parts:</a:t>
            </a:r>
          </a:p>
          <a:p>
            <a:pPr marL="0" indent="0">
              <a:buNone/>
            </a:pPr>
            <a:endParaRPr lang="en-US" sz="2800" dirty="0" smtClean="0"/>
          </a:p>
          <a:p>
            <a:r>
              <a:rPr lang="en-US" sz="2800" dirty="0" smtClean="0"/>
              <a:t>South Bound (SB): implements the required logic to use </a:t>
            </a:r>
            <a:r>
              <a:rPr lang="en-US" sz="2800" dirty="0" err="1" smtClean="0"/>
              <a:t>Padtec</a:t>
            </a:r>
            <a:r>
              <a:rPr lang="en-US" sz="2800" dirty="0" smtClean="0"/>
              <a:t> APIs and provides useful abstractions;</a:t>
            </a:r>
          </a:p>
          <a:p>
            <a:pPr marL="57150" indent="0">
              <a:buNone/>
            </a:pPr>
            <a:endParaRPr lang="en-US" sz="2800" dirty="0" smtClean="0"/>
          </a:p>
          <a:p>
            <a:r>
              <a:rPr lang="en-US" sz="2800" dirty="0" smtClean="0"/>
              <a:t>North Bound (NB): is a </a:t>
            </a:r>
            <a:r>
              <a:rPr lang="en-US" sz="2800" dirty="0" err="1" smtClean="0"/>
              <a:t>RESTFul</a:t>
            </a:r>
            <a:r>
              <a:rPr lang="en-US" sz="2800" dirty="0" smtClean="0"/>
              <a:t> interface to receive command from the clients.</a:t>
            </a:r>
          </a:p>
          <a:p>
            <a:pPr lvl="1"/>
            <a:r>
              <a:rPr lang="en-US" sz="2400" dirty="0" smtClean="0"/>
              <a:t>Implemented by Caltech Team.</a:t>
            </a:r>
            <a:endParaRPr lang="en-US" sz="2400" dirty="0"/>
          </a:p>
        </p:txBody>
      </p:sp>
    </p:spTree>
    <p:extLst>
      <p:ext uri="{BB962C8B-B14F-4D97-AF65-F5344CB8AC3E}">
        <p14:creationId xmlns:p14="http://schemas.microsoft.com/office/powerpoint/2010/main" val="2485693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dirty="0" smtClean="0"/>
              <a:t>Interaction with the client application</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A </a:t>
            </a:r>
            <a:r>
              <a:rPr lang="en-US" dirty="0" err="1" smtClean="0"/>
              <a:t>RESTful</a:t>
            </a:r>
            <a:r>
              <a:rPr lang="en-US" dirty="0" smtClean="0"/>
              <a:t> North Bound Interface is used to integrate the client apps with the SDN controller. </a:t>
            </a:r>
          </a:p>
          <a:p>
            <a:endParaRPr lang="en-US" dirty="0" smtClean="0"/>
          </a:p>
          <a:p>
            <a:r>
              <a:rPr lang="en-US" b="1" dirty="0" smtClean="0"/>
              <a:t>Supported Commands</a:t>
            </a:r>
            <a:r>
              <a:rPr lang="en-US" dirty="0" smtClean="0"/>
              <a:t>:</a:t>
            </a:r>
          </a:p>
          <a:p>
            <a:pPr lvl="1"/>
            <a:r>
              <a:rPr lang="en-US" b="1" dirty="0" err="1" smtClean="0"/>
              <a:t>useCache</a:t>
            </a:r>
            <a:r>
              <a:rPr lang="en-US" dirty="0" smtClean="0"/>
              <a:t>: is a </a:t>
            </a:r>
            <a:r>
              <a:rPr lang="en-US" dirty="0" err="1" smtClean="0"/>
              <a:t>boolean</a:t>
            </a:r>
            <a:r>
              <a:rPr lang="en-US" dirty="0" smtClean="0"/>
              <a:t> value to set if the cache memory and route table must be used;</a:t>
            </a:r>
          </a:p>
          <a:p>
            <a:pPr lvl="1"/>
            <a:r>
              <a:rPr lang="en-US" b="1" i="1" dirty="0" err="1"/>
              <a:t>i</a:t>
            </a:r>
            <a:r>
              <a:rPr lang="en-US" b="1" i="1" dirty="0" err="1" smtClean="0"/>
              <a:t>ncreaseBandwidch</a:t>
            </a:r>
            <a:r>
              <a:rPr lang="en-US" dirty="0" smtClean="0"/>
              <a:t> – activates a channel between two nodes;</a:t>
            </a:r>
          </a:p>
          <a:p>
            <a:pPr lvl="1"/>
            <a:r>
              <a:rPr lang="en-US" b="1" i="1" dirty="0" err="1"/>
              <a:t>d</a:t>
            </a:r>
            <a:r>
              <a:rPr lang="en-US" b="1" i="1" dirty="0" err="1" smtClean="0"/>
              <a:t>ecreaseBandwidch</a:t>
            </a:r>
            <a:r>
              <a:rPr lang="en-US" dirty="0" smtClean="0"/>
              <a:t> – removes a channel between two nodes;</a:t>
            </a:r>
          </a:p>
          <a:p>
            <a:pPr lvl="1"/>
            <a:r>
              <a:rPr lang="en-US" b="1" i="1" dirty="0" err="1" smtClean="0"/>
              <a:t>useExtreme</a:t>
            </a:r>
            <a:r>
              <a:rPr lang="en-US" dirty="0" smtClean="0"/>
              <a:t>: is a </a:t>
            </a:r>
            <a:r>
              <a:rPr lang="en-US" dirty="0" err="1" smtClean="0"/>
              <a:t>boolean</a:t>
            </a:r>
            <a:r>
              <a:rPr lang="en-US" dirty="0" smtClean="0"/>
              <a:t> value to set the Extreme switch to be used in </a:t>
            </a:r>
            <a:r>
              <a:rPr lang="en-US" dirty="0"/>
              <a:t>C</a:t>
            </a:r>
            <a:r>
              <a:rPr lang="en-US" dirty="0" smtClean="0"/>
              <a:t>altech Booth. It was a temporary feature developed during  SC14.</a:t>
            </a:r>
          </a:p>
          <a:p>
            <a:pPr lvl="1"/>
            <a:r>
              <a:rPr lang="en-US" b="1" i="1" dirty="0" err="1"/>
              <a:t>g</a:t>
            </a:r>
            <a:r>
              <a:rPr lang="en-US" b="1" i="1" dirty="0" err="1" smtClean="0"/>
              <a:t>etTopology</a:t>
            </a:r>
            <a:r>
              <a:rPr lang="en-US" dirty="0" smtClean="0"/>
              <a:t>: returns the network topology.</a:t>
            </a:r>
          </a:p>
          <a:p>
            <a:pPr lvl="1"/>
            <a:r>
              <a:rPr lang="en-US" b="1" i="1" dirty="0" err="1" smtClean="0"/>
              <a:t>getNEs</a:t>
            </a:r>
            <a:r>
              <a:rPr lang="en-US" dirty="0" smtClean="0"/>
              <a:t>: returns the information about the </a:t>
            </a:r>
            <a:r>
              <a:rPr lang="en-US" dirty="0"/>
              <a:t>n</a:t>
            </a:r>
            <a:r>
              <a:rPr lang="en-US" dirty="0" smtClean="0"/>
              <a:t>etwork elements.</a:t>
            </a:r>
          </a:p>
        </p:txBody>
      </p:sp>
    </p:spTree>
    <p:extLst>
      <p:ext uri="{BB962C8B-B14F-4D97-AF65-F5344CB8AC3E}">
        <p14:creationId xmlns:p14="http://schemas.microsoft.com/office/powerpoint/2010/main" val="1793047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sz="3600" dirty="0" smtClean="0"/>
              <a:t>Methods to </a:t>
            </a:r>
            <a:r>
              <a:rPr lang="en-US" sz="3600" dirty="0"/>
              <a:t>i</a:t>
            </a:r>
            <a:r>
              <a:rPr lang="en-US" sz="3600" dirty="0" smtClean="0"/>
              <a:t>ncrease and to decrease bandwidth</a:t>
            </a:r>
            <a:endParaRPr lang="en-US" sz="3600" dirty="0"/>
          </a:p>
        </p:txBody>
      </p:sp>
      <p:sp>
        <p:nvSpPr>
          <p:cNvPr id="3" name="Content Placeholder 2"/>
          <p:cNvSpPr>
            <a:spLocks noGrp="1"/>
          </p:cNvSpPr>
          <p:nvPr>
            <p:ph idx="1"/>
          </p:nvPr>
        </p:nvSpPr>
        <p:spPr/>
        <p:txBody>
          <a:bodyPr>
            <a:normAutofit/>
          </a:bodyPr>
          <a:lstStyle/>
          <a:p>
            <a:r>
              <a:rPr lang="en-US" sz="2400" dirty="0" smtClean="0"/>
              <a:t>Increases the bandwidth between source and destination nodes;</a:t>
            </a:r>
          </a:p>
          <a:p>
            <a:r>
              <a:rPr lang="en-US" sz="2400" dirty="0" smtClean="0"/>
              <a:t>To increase bandwidth, the channel is chosen using the first-fit algorithm in descending order, but to decrease bandwidth the algorithm uses the ascending order of channels;</a:t>
            </a:r>
          </a:p>
          <a:p>
            <a:r>
              <a:rPr lang="en-US" sz="2400" dirty="0" smtClean="0"/>
              <a:t>If the client sets the cache memory on, the routes are fetched from cache, improving the performance of the system by reducing the amount of queries to get the routes from the </a:t>
            </a:r>
            <a:r>
              <a:rPr lang="en-US" sz="2400" dirty="0" err="1" smtClean="0"/>
              <a:t>Padtec´s</a:t>
            </a:r>
            <a:r>
              <a:rPr lang="en-US" sz="2400" dirty="0" smtClean="0"/>
              <a:t> Management Software through the </a:t>
            </a:r>
            <a:r>
              <a:rPr lang="en-US" sz="2400" dirty="0" err="1" smtClean="0"/>
              <a:t>RESTful</a:t>
            </a:r>
            <a:r>
              <a:rPr lang="en-US" sz="2400" dirty="0" smtClean="0"/>
              <a:t> APIs. </a:t>
            </a:r>
            <a:endParaRPr lang="en-US" sz="2400" dirty="0"/>
          </a:p>
        </p:txBody>
      </p:sp>
    </p:spTree>
    <p:extLst>
      <p:ext uri="{BB962C8B-B14F-4D97-AF65-F5344CB8AC3E}">
        <p14:creationId xmlns:p14="http://schemas.microsoft.com/office/powerpoint/2010/main" val="483163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dirty="0" smtClean="0"/>
              <a:t>INCREASE BANDWIDTH</a:t>
            </a:r>
            <a:endParaRPr lang="en-US" dirty="0"/>
          </a:p>
        </p:txBody>
      </p:sp>
      <p:sp>
        <p:nvSpPr>
          <p:cNvPr id="4" name="Oval 3"/>
          <p:cNvSpPr/>
          <p:nvPr/>
        </p:nvSpPr>
        <p:spPr>
          <a:xfrm>
            <a:off x="814487" y="1891386"/>
            <a:ext cx="207073" cy="220892"/>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1121" y="2112278"/>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6097" y="2705925"/>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sp>
        <p:nvSpPr>
          <p:cNvPr id="10" name="Rounded Rectangle 9"/>
          <p:cNvSpPr/>
          <p:nvPr/>
        </p:nvSpPr>
        <p:spPr>
          <a:xfrm>
            <a:off x="276097" y="3796578"/>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a:t>
            </a:r>
            <a:endParaRPr lang="en-US" dirty="0"/>
          </a:p>
        </p:txBody>
      </p:sp>
      <p:cxnSp>
        <p:nvCxnSpPr>
          <p:cNvPr id="11" name="Straight Arrow Connector 10"/>
          <p:cNvCxnSpPr/>
          <p:nvPr/>
        </p:nvCxnSpPr>
        <p:spPr>
          <a:xfrm>
            <a:off x="911121" y="3230543"/>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11121" y="3404826"/>
            <a:ext cx="1253994" cy="276999"/>
          </a:xfrm>
          <a:prstGeom prst="rect">
            <a:avLst/>
          </a:prstGeom>
          <a:noFill/>
        </p:spPr>
        <p:txBody>
          <a:bodyPr wrap="none" rtlCol="0">
            <a:spAutoFit/>
          </a:bodyPr>
          <a:lstStyle/>
          <a:p>
            <a:r>
              <a:rPr lang="en-US" sz="1200" dirty="0" smtClean="0"/>
              <a:t>REST COMMAND</a:t>
            </a:r>
            <a:endParaRPr lang="en-US" sz="1200" dirty="0"/>
          </a:p>
        </p:txBody>
      </p:sp>
      <p:sp>
        <p:nvSpPr>
          <p:cNvPr id="13" name="TextBox 12"/>
          <p:cNvSpPr txBox="1"/>
          <p:nvPr/>
        </p:nvSpPr>
        <p:spPr>
          <a:xfrm>
            <a:off x="1051022" y="1891386"/>
            <a:ext cx="577953" cy="276999"/>
          </a:xfrm>
          <a:prstGeom prst="rect">
            <a:avLst/>
          </a:prstGeom>
          <a:noFill/>
        </p:spPr>
        <p:txBody>
          <a:bodyPr wrap="none" rtlCol="0">
            <a:spAutoFit/>
          </a:bodyPr>
          <a:lstStyle/>
          <a:p>
            <a:r>
              <a:rPr lang="en-US" sz="1200" dirty="0" smtClean="0"/>
              <a:t>START</a:t>
            </a:r>
            <a:endParaRPr lang="en-US" sz="1200" dirty="0"/>
          </a:p>
        </p:txBody>
      </p:sp>
      <p:sp>
        <p:nvSpPr>
          <p:cNvPr id="15" name="Diamond 14"/>
          <p:cNvSpPr/>
          <p:nvPr/>
        </p:nvSpPr>
        <p:spPr>
          <a:xfrm>
            <a:off x="2507341" y="3434625"/>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Accept?</a:t>
            </a:r>
            <a:endParaRPr lang="en-US" sz="1400" dirty="0"/>
          </a:p>
        </p:txBody>
      </p:sp>
      <p:cxnSp>
        <p:nvCxnSpPr>
          <p:cNvPr id="17" name="Straight Arrow Connector 16"/>
          <p:cNvCxnSpPr>
            <a:stCxn id="10" idx="3"/>
            <a:endCxn id="15" idx="1"/>
          </p:cNvCxnSpPr>
          <p:nvPr/>
        </p:nvCxnSpPr>
        <p:spPr>
          <a:xfrm>
            <a:off x="1628975" y="4058887"/>
            <a:ext cx="8783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28975" y="4044197"/>
            <a:ext cx="922774" cy="276999"/>
          </a:xfrm>
          <a:prstGeom prst="rect">
            <a:avLst/>
          </a:prstGeom>
          <a:noFill/>
        </p:spPr>
        <p:txBody>
          <a:bodyPr wrap="none" rtlCol="0">
            <a:spAutoFit/>
          </a:bodyPr>
          <a:lstStyle/>
          <a:p>
            <a:r>
              <a:rPr lang="en-US" sz="1200" dirty="0"/>
              <a:t>c</a:t>
            </a:r>
            <a:r>
              <a:rPr lang="en-US" sz="1200" dirty="0" smtClean="0"/>
              <a:t>all method</a:t>
            </a:r>
          </a:p>
        </p:txBody>
      </p:sp>
      <p:cxnSp>
        <p:nvCxnSpPr>
          <p:cNvPr id="22" name="Straight Arrow Connector 21"/>
          <p:cNvCxnSpPr>
            <a:stCxn id="15" idx="3"/>
            <a:endCxn id="25" idx="1"/>
          </p:cNvCxnSpPr>
          <p:nvPr/>
        </p:nvCxnSpPr>
        <p:spPr>
          <a:xfrm flipH="1" flipV="1">
            <a:off x="3934388" y="2204684"/>
            <a:ext cx="1" cy="1854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85280" y="3116744"/>
            <a:ext cx="391078" cy="276999"/>
          </a:xfrm>
          <a:prstGeom prst="rect">
            <a:avLst/>
          </a:prstGeom>
          <a:noFill/>
        </p:spPr>
        <p:txBody>
          <a:bodyPr wrap="none" rtlCol="0">
            <a:spAutoFit/>
          </a:bodyPr>
          <a:lstStyle/>
          <a:p>
            <a:r>
              <a:rPr lang="en-US" sz="1200" dirty="0" smtClean="0"/>
              <a:t>yes</a:t>
            </a:r>
            <a:endParaRPr lang="en-US" sz="1200" dirty="0"/>
          </a:p>
        </p:txBody>
      </p:sp>
      <p:sp>
        <p:nvSpPr>
          <p:cNvPr id="25" name="Diamond 24"/>
          <p:cNvSpPr/>
          <p:nvPr/>
        </p:nvSpPr>
        <p:spPr>
          <a:xfrm>
            <a:off x="3934388" y="1580422"/>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 Cache?</a:t>
            </a:r>
            <a:endParaRPr lang="en-US" sz="1400" dirty="0"/>
          </a:p>
        </p:txBody>
      </p:sp>
      <p:cxnSp>
        <p:nvCxnSpPr>
          <p:cNvPr id="26" name="Straight Arrow Connector 25"/>
          <p:cNvCxnSpPr>
            <a:stCxn id="25" idx="3"/>
          </p:cNvCxnSpPr>
          <p:nvPr/>
        </p:nvCxnSpPr>
        <p:spPr>
          <a:xfrm>
            <a:off x="5361436" y="2204684"/>
            <a:ext cx="19560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86112" y="1891386"/>
            <a:ext cx="547626" cy="276999"/>
          </a:xfrm>
          <a:prstGeom prst="rect">
            <a:avLst/>
          </a:prstGeom>
          <a:noFill/>
        </p:spPr>
        <p:txBody>
          <a:bodyPr wrap="square" rtlCol="0">
            <a:spAutoFit/>
          </a:bodyPr>
          <a:lstStyle/>
          <a:p>
            <a:r>
              <a:rPr lang="en-US" sz="1200" dirty="0" smtClean="0"/>
              <a:t>no</a:t>
            </a:r>
            <a:endParaRPr lang="en-US" sz="1200" dirty="0"/>
          </a:p>
        </p:txBody>
      </p:sp>
      <p:sp>
        <p:nvSpPr>
          <p:cNvPr id="28" name="Rounded Rectangle 27"/>
          <p:cNvSpPr/>
          <p:nvPr/>
        </p:nvSpPr>
        <p:spPr>
          <a:xfrm>
            <a:off x="5244038"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a:t>
            </a:r>
            <a:endParaRPr lang="en-US" dirty="0"/>
          </a:p>
        </p:txBody>
      </p:sp>
      <p:cxnSp>
        <p:nvCxnSpPr>
          <p:cNvPr id="30" name="Straight Arrow Connector 29"/>
          <p:cNvCxnSpPr>
            <a:stCxn id="25" idx="2"/>
            <a:endCxn id="28" idx="1"/>
          </p:cNvCxnSpPr>
          <p:nvPr/>
        </p:nvCxnSpPr>
        <p:spPr>
          <a:xfrm>
            <a:off x="4647912" y="2828945"/>
            <a:ext cx="596126" cy="12322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70358" y="3105944"/>
            <a:ext cx="391078" cy="276999"/>
          </a:xfrm>
          <a:prstGeom prst="rect">
            <a:avLst/>
          </a:prstGeom>
          <a:noFill/>
        </p:spPr>
        <p:txBody>
          <a:bodyPr wrap="none" rtlCol="0">
            <a:spAutoFit/>
          </a:bodyPr>
          <a:lstStyle/>
          <a:p>
            <a:r>
              <a:rPr lang="en-US" sz="1200" dirty="0" smtClean="0"/>
              <a:t>yes</a:t>
            </a:r>
            <a:endParaRPr lang="en-US" sz="1200" dirty="0"/>
          </a:p>
        </p:txBody>
      </p:sp>
      <p:sp>
        <p:nvSpPr>
          <p:cNvPr id="34" name="Rounded Rectangle 33"/>
          <p:cNvSpPr/>
          <p:nvPr/>
        </p:nvSpPr>
        <p:spPr>
          <a:xfrm>
            <a:off x="7475216"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Route from </a:t>
            </a:r>
            <a:r>
              <a:rPr lang="en-US" dirty="0" err="1" smtClean="0"/>
              <a:t>src</a:t>
            </a:r>
            <a:r>
              <a:rPr lang="en-US" dirty="0" smtClean="0"/>
              <a:t> to </a:t>
            </a:r>
            <a:r>
              <a:rPr lang="en-US" dirty="0" err="1" smtClean="0"/>
              <a:t>dst</a:t>
            </a:r>
            <a:endParaRPr lang="en-US" dirty="0"/>
          </a:p>
        </p:txBody>
      </p:sp>
      <p:cxnSp>
        <p:nvCxnSpPr>
          <p:cNvPr id="35" name="Straight Arrow Connector 34"/>
          <p:cNvCxnSpPr>
            <a:endCxn id="28" idx="0"/>
          </p:cNvCxnSpPr>
          <p:nvPr/>
        </p:nvCxnSpPr>
        <p:spPr>
          <a:xfrm flipH="1">
            <a:off x="5920477" y="2433502"/>
            <a:ext cx="1396971" cy="136538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7317448" y="1791054"/>
            <a:ext cx="1706756" cy="6424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Send get routes </a:t>
            </a:r>
            <a:r>
              <a:rPr lang="en-US" sz="1400" dirty="0" err="1" smtClean="0"/>
              <a:t>cmd</a:t>
            </a:r>
            <a:r>
              <a:rPr lang="en-US" sz="1400" dirty="0" smtClean="0"/>
              <a:t> to PADTEC </a:t>
            </a:r>
            <a:r>
              <a:rPr lang="en-US" sz="1400" dirty="0" err="1"/>
              <a:t>M</a:t>
            </a:r>
            <a:r>
              <a:rPr lang="en-US" sz="1400" dirty="0" err="1" smtClean="0"/>
              <a:t>gmt</a:t>
            </a:r>
            <a:endParaRPr lang="en-US" sz="1400" dirty="0"/>
          </a:p>
        </p:txBody>
      </p:sp>
      <p:sp>
        <p:nvSpPr>
          <p:cNvPr id="40" name="Rounded Rectangle 39"/>
          <p:cNvSpPr/>
          <p:nvPr/>
        </p:nvSpPr>
        <p:spPr>
          <a:xfrm>
            <a:off x="7415503" y="5315936"/>
            <a:ext cx="1510646" cy="10413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Select channel from descending order</a:t>
            </a:r>
            <a:endParaRPr lang="en-US" sz="1400" dirty="0"/>
          </a:p>
        </p:txBody>
      </p:sp>
      <p:cxnSp>
        <p:nvCxnSpPr>
          <p:cNvPr id="41" name="Straight Arrow Connector 40"/>
          <p:cNvCxnSpPr>
            <a:stCxn id="39" idx="2"/>
            <a:endCxn id="34" idx="0"/>
          </p:cNvCxnSpPr>
          <p:nvPr/>
        </p:nvCxnSpPr>
        <p:spPr>
          <a:xfrm flipH="1">
            <a:off x="8151655" y="2433502"/>
            <a:ext cx="19171" cy="1365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3"/>
            <a:endCxn id="34" idx="1"/>
          </p:cNvCxnSpPr>
          <p:nvPr/>
        </p:nvCxnSpPr>
        <p:spPr>
          <a:xfrm>
            <a:off x="6596916" y="4061193"/>
            <a:ext cx="878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610886" y="2978244"/>
            <a:ext cx="466794" cy="276999"/>
          </a:xfrm>
          <a:prstGeom prst="rect">
            <a:avLst/>
          </a:prstGeom>
          <a:noFill/>
        </p:spPr>
        <p:txBody>
          <a:bodyPr wrap="none" rtlCol="0">
            <a:spAutoFit/>
          </a:bodyPr>
          <a:lstStyle/>
          <a:p>
            <a:r>
              <a:rPr lang="en-US" sz="1200" dirty="0" smtClean="0"/>
              <a:t>save</a:t>
            </a:r>
            <a:endParaRPr lang="en-US" sz="1200" dirty="0"/>
          </a:p>
        </p:txBody>
      </p:sp>
      <p:sp>
        <p:nvSpPr>
          <p:cNvPr id="47" name="TextBox 46"/>
          <p:cNvSpPr txBox="1"/>
          <p:nvPr/>
        </p:nvSpPr>
        <p:spPr>
          <a:xfrm>
            <a:off x="6754882" y="4070134"/>
            <a:ext cx="581785" cy="276999"/>
          </a:xfrm>
          <a:prstGeom prst="rect">
            <a:avLst/>
          </a:prstGeom>
          <a:noFill/>
        </p:spPr>
        <p:txBody>
          <a:bodyPr wrap="none" rtlCol="0">
            <a:spAutoFit/>
          </a:bodyPr>
          <a:lstStyle/>
          <a:p>
            <a:r>
              <a:rPr lang="en-US" sz="1200" dirty="0" smtClean="0"/>
              <a:t>return</a:t>
            </a:r>
            <a:endParaRPr lang="en-US" sz="1200" dirty="0"/>
          </a:p>
        </p:txBody>
      </p:sp>
      <p:sp>
        <p:nvSpPr>
          <p:cNvPr id="82" name="TextBox 81"/>
          <p:cNvSpPr txBox="1"/>
          <p:nvPr/>
        </p:nvSpPr>
        <p:spPr>
          <a:xfrm>
            <a:off x="8170826" y="2935968"/>
            <a:ext cx="581785" cy="276999"/>
          </a:xfrm>
          <a:prstGeom prst="rect">
            <a:avLst/>
          </a:prstGeom>
          <a:noFill/>
        </p:spPr>
        <p:txBody>
          <a:bodyPr wrap="none" rtlCol="0">
            <a:spAutoFit/>
          </a:bodyPr>
          <a:lstStyle/>
          <a:p>
            <a:r>
              <a:rPr lang="en-US" sz="1200" dirty="0" smtClean="0"/>
              <a:t>return</a:t>
            </a:r>
            <a:endParaRPr lang="en-US" sz="1200" dirty="0"/>
          </a:p>
        </p:txBody>
      </p:sp>
      <p:cxnSp>
        <p:nvCxnSpPr>
          <p:cNvPr id="84" name="Straight Arrow Connector 83"/>
          <p:cNvCxnSpPr>
            <a:stCxn id="34" idx="2"/>
            <a:endCxn id="40" idx="0"/>
          </p:cNvCxnSpPr>
          <p:nvPr/>
        </p:nvCxnSpPr>
        <p:spPr>
          <a:xfrm>
            <a:off x="8151655" y="4323502"/>
            <a:ext cx="19171" cy="992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5021552"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Make create-occupation JSON</a:t>
            </a:r>
            <a:endParaRPr lang="en-US" sz="1600" dirty="0"/>
          </a:p>
        </p:txBody>
      </p:sp>
      <p:cxnSp>
        <p:nvCxnSpPr>
          <p:cNvPr id="103" name="Straight Arrow Connector 102"/>
          <p:cNvCxnSpPr>
            <a:endCxn id="87" idx="3"/>
          </p:cNvCxnSpPr>
          <p:nvPr/>
        </p:nvCxnSpPr>
        <p:spPr>
          <a:xfrm flipH="1">
            <a:off x="6754882" y="5651391"/>
            <a:ext cx="660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2771601"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Send command</a:t>
            </a:r>
          </a:p>
          <a:p>
            <a:pPr algn="ctr"/>
            <a:r>
              <a:rPr lang="en-US" sz="1600" dirty="0"/>
              <a:t>t</a:t>
            </a:r>
            <a:r>
              <a:rPr lang="en-US" sz="1600" dirty="0" smtClean="0"/>
              <a:t>o </a:t>
            </a:r>
            <a:r>
              <a:rPr lang="en-US" sz="1600" dirty="0" err="1"/>
              <a:t>P</a:t>
            </a:r>
            <a:r>
              <a:rPr lang="en-US" sz="1600" dirty="0" err="1" smtClean="0"/>
              <a:t>adtec</a:t>
            </a:r>
            <a:r>
              <a:rPr lang="en-US" sz="1600" dirty="0" smtClean="0"/>
              <a:t> </a:t>
            </a:r>
            <a:r>
              <a:rPr lang="en-US" sz="1600" dirty="0" err="1"/>
              <a:t>M</a:t>
            </a:r>
            <a:r>
              <a:rPr lang="en-US" sz="1600" dirty="0" err="1" smtClean="0"/>
              <a:t>gmt</a:t>
            </a:r>
            <a:endParaRPr lang="en-US" sz="1600" dirty="0"/>
          </a:p>
        </p:txBody>
      </p:sp>
      <p:sp>
        <p:nvSpPr>
          <p:cNvPr id="109" name="Diamond 108"/>
          <p:cNvSpPr/>
          <p:nvPr/>
        </p:nvSpPr>
        <p:spPr>
          <a:xfrm>
            <a:off x="255390" y="5297285"/>
            <a:ext cx="1532340" cy="70821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confirm?</a:t>
            </a:r>
            <a:endParaRPr lang="en-US" sz="1400" dirty="0"/>
          </a:p>
        </p:txBody>
      </p:sp>
      <p:cxnSp>
        <p:nvCxnSpPr>
          <p:cNvPr id="111" name="Straight Arrow Connector 110"/>
          <p:cNvCxnSpPr>
            <a:stCxn id="87" idx="1"/>
            <a:endCxn id="106" idx="3"/>
          </p:cNvCxnSpPr>
          <p:nvPr/>
        </p:nvCxnSpPr>
        <p:spPr>
          <a:xfrm flipH="1">
            <a:off x="4504931" y="5651391"/>
            <a:ext cx="516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06" idx="1"/>
            <a:endCxn id="109" idx="3"/>
          </p:cNvCxnSpPr>
          <p:nvPr/>
        </p:nvCxnSpPr>
        <p:spPr>
          <a:xfrm flipH="1" flipV="1">
            <a:off x="1787730" y="5651390"/>
            <a:ext cx="98387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09" idx="0"/>
            <a:endCxn id="136" idx="4"/>
          </p:cNvCxnSpPr>
          <p:nvPr/>
        </p:nvCxnSpPr>
        <p:spPr>
          <a:xfrm flipV="1">
            <a:off x="1021560" y="4890400"/>
            <a:ext cx="11104" cy="406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09" idx="2"/>
          </p:cNvCxnSpPr>
          <p:nvPr/>
        </p:nvCxnSpPr>
        <p:spPr>
          <a:xfrm>
            <a:off x="1021560" y="6005495"/>
            <a:ext cx="0" cy="400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017322" y="4978868"/>
            <a:ext cx="547626" cy="276999"/>
          </a:xfrm>
          <a:prstGeom prst="rect">
            <a:avLst/>
          </a:prstGeom>
          <a:noFill/>
        </p:spPr>
        <p:txBody>
          <a:bodyPr wrap="square" rtlCol="0">
            <a:spAutoFit/>
          </a:bodyPr>
          <a:lstStyle/>
          <a:p>
            <a:r>
              <a:rPr lang="en-US" sz="1200" dirty="0" smtClean="0"/>
              <a:t>no</a:t>
            </a:r>
            <a:endParaRPr lang="en-US" sz="1200" dirty="0"/>
          </a:p>
        </p:txBody>
      </p:sp>
      <p:sp>
        <p:nvSpPr>
          <p:cNvPr id="129" name="TextBox 128"/>
          <p:cNvSpPr txBox="1"/>
          <p:nvPr/>
        </p:nvSpPr>
        <p:spPr>
          <a:xfrm>
            <a:off x="432520" y="4587043"/>
            <a:ext cx="547626" cy="276999"/>
          </a:xfrm>
          <a:prstGeom prst="rect">
            <a:avLst/>
          </a:prstGeom>
          <a:noFill/>
        </p:spPr>
        <p:txBody>
          <a:bodyPr wrap="square" rtlCol="0">
            <a:spAutoFit/>
          </a:bodyPr>
          <a:lstStyle/>
          <a:p>
            <a:r>
              <a:rPr lang="en-US" sz="1200" dirty="0" smtClean="0"/>
              <a:t>FAIL</a:t>
            </a:r>
            <a:endParaRPr lang="en-US" sz="1200" dirty="0"/>
          </a:p>
        </p:txBody>
      </p:sp>
      <p:sp>
        <p:nvSpPr>
          <p:cNvPr id="130" name="TextBox 129"/>
          <p:cNvSpPr txBox="1"/>
          <p:nvPr/>
        </p:nvSpPr>
        <p:spPr>
          <a:xfrm>
            <a:off x="992966" y="5969458"/>
            <a:ext cx="547626" cy="276999"/>
          </a:xfrm>
          <a:prstGeom prst="rect">
            <a:avLst/>
          </a:prstGeom>
          <a:noFill/>
        </p:spPr>
        <p:txBody>
          <a:bodyPr wrap="square" rtlCol="0">
            <a:spAutoFit/>
          </a:bodyPr>
          <a:lstStyle/>
          <a:p>
            <a:r>
              <a:rPr lang="en-US" sz="1200" dirty="0" smtClean="0"/>
              <a:t>yes</a:t>
            </a:r>
            <a:endParaRPr lang="en-US" sz="1200" dirty="0"/>
          </a:p>
        </p:txBody>
      </p:sp>
      <p:sp>
        <p:nvSpPr>
          <p:cNvPr id="131" name="TextBox 130"/>
          <p:cNvSpPr txBox="1"/>
          <p:nvPr/>
        </p:nvSpPr>
        <p:spPr>
          <a:xfrm>
            <a:off x="1146356" y="6398787"/>
            <a:ext cx="841545" cy="276999"/>
          </a:xfrm>
          <a:prstGeom prst="rect">
            <a:avLst/>
          </a:prstGeom>
          <a:noFill/>
        </p:spPr>
        <p:txBody>
          <a:bodyPr wrap="square" rtlCol="0">
            <a:spAutoFit/>
          </a:bodyPr>
          <a:lstStyle/>
          <a:p>
            <a:r>
              <a:rPr lang="en-US" sz="1200" dirty="0" smtClean="0"/>
              <a:t>SUCCESS</a:t>
            </a:r>
            <a:endParaRPr lang="en-US" sz="1200" dirty="0"/>
          </a:p>
        </p:txBody>
      </p:sp>
      <p:grpSp>
        <p:nvGrpSpPr>
          <p:cNvPr id="134" name="Group 133"/>
          <p:cNvGrpSpPr/>
          <p:nvPr/>
        </p:nvGrpSpPr>
        <p:grpSpPr>
          <a:xfrm>
            <a:off x="880999" y="6406399"/>
            <a:ext cx="281121" cy="299882"/>
            <a:chOff x="3631593" y="2351052"/>
            <a:chExt cx="964520" cy="1028887"/>
          </a:xfrm>
        </p:grpSpPr>
        <p:sp>
          <p:nvSpPr>
            <p:cNvPr id="132" name="Oval 131"/>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892103" y="4590518"/>
            <a:ext cx="281121" cy="299882"/>
            <a:chOff x="3631593" y="2351052"/>
            <a:chExt cx="964520" cy="1028887"/>
          </a:xfrm>
        </p:grpSpPr>
        <p:sp>
          <p:nvSpPr>
            <p:cNvPr id="136" name="Oval 135"/>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5" name="Straight Arrow Connector 164"/>
          <p:cNvCxnSpPr>
            <a:stCxn id="15" idx="2"/>
            <a:endCxn id="136" idx="6"/>
          </p:cNvCxnSpPr>
          <p:nvPr/>
        </p:nvCxnSpPr>
        <p:spPr>
          <a:xfrm flipH="1">
            <a:off x="1173224" y="4683148"/>
            <a:ext cx="2047641" cy="57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2678237" y="4701869"/>
            <a:ext cx="547626" cy="276999"/>
          </a:xfrm>
          <a:prstGeom prst="rect">
            <a:avLst/>
          </a:prstGeom>
          <a:noFill/>
        </p:spPr>
        <p:txBody>
          <a:bodyPr wrap="square" rtlCol="0">
            <a:spAutoFit/>
          </a:bodyPr>
          <a:lstStyle/>
          <a:p>
            <a:r>
              <a:rPr lang="en-US" sz="1200" dirty="0" smtClean="0"/>
              <a:t>no</a:t>
            </a:r>
            <a:endParaRPr lang="en-US" sz="1200" dirty="0"/>
          </a:p>
        </p:txBody>
      </p:sp>
    </p:spTree>
    <p:extLst>
      <p:ext uri="{BB962C8B-B14F-4D97-AF65-F5344CB8AC3E}">
        <p14:creationId xmlns:p14="http://schemas.microsoft.com/office/powerpoint/2010/main" val="258261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ODL </a:t>
            </a:r>
            <a:r>
              <a:rPr lang="en-US" dirty="0" smtClean="0"/>
              <a:t>Plug-in</a:t>
            </a:r>
            <a:r>
              <a:rPr lang="en-US" dirty="0"/>
              <a:t/>
            </a:r>
            <a:br>
              <a:rPr lang="en-US" dirty="0"/>
            </a:br>
            <a:r>
              <a:rPr lang="en-US" dirty="0"/>
              <a:t>DECREASE BANDWIDTH</a:t>
            </a:r>
          </a:p>
        </p:txBody>
      </p:sp>
      <p:sp>
        <p:nvSpPr>
          <p:cNvPr id="4" name="Oval 3"/>
          <p:cNvSpPr/>
          <p:nvPr/>
        </p:nvSpPr>
        <p:spPr>
          <a:xfrm>
            <a:off x="814487" y="1891386"/>
            <a:ext cx="207073" cy="220892"/>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1121" y="2112278"/>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6097" y="2705925"/>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sp>
        <p:nvSpPr>
          <p:cNvPr id="10" name="Rounded Rectangle 9"/>
          <p:cNvSpPr/>
          <p:nvPr/>
        </p:nvSpPr>
        <p:spPr>
          <a:xfrm>
            <a:off x="276097" y="3796578"/>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a:t>
            </a:r>
            <a:endParaRPr lang="en-US" dirty="0"/>
          </a:p>
        </p:txBody>
      </p:sp>
      <p:cxnSp>
        <p:nvCxnSpPr>
          <p:cNvPr id="11" name="Straight Arrow Connector 10"/>
          <p:cNvCxnSpPr/>
          <p:nvPr/>
        </p:nvCxnSpPr>
        <p:spPr>
          <a:xfrm>
            <a:off x="911121" y="3230543"/>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11121" y="3404826"/>
            <a:ext cx="1253994" cy="276999"/>
          </a:xfrm>
          <a:prstGeom prst="rect">
            <a:avLst/>
          </a:prstGeom>
          <a:noFill/>
        </p:spPr>
        <p:txBody>
          <a:bodyPr wrap="none" rtlCol="0">
            <a:spAutoFit/>
          </a:bodyPr>
          <a:lstStyle/>
          <a:p>
            <a:r>
              <a:rPr lang="en-US" sz="1200" dirty="0" smtClean="0"/>
              <a:t>REST COMMAND</a:t>
            </a:r>
            <a:endParaRPr lang="en-US" sz="1200" dirty="0"/>
          </a:p>
        </p:txBody>
      </p:sp>
      <p:sp>
        <p:nvSpPr>
          <p:cNvPr id="13" name="TextBox 12"/>
          <p:cNvSpPr txBox="1"/>
          <p:nvPr/>
        </p:nvSpPr>
        <p:spPr>
          <a:xfrm>
            <a:off x="1051022" y="1891386"/>
            <a:ext cx="577953" cy="276999"/>
          </a:xfrm>
          <a:prstGeom prst="rect">
            <a:avLst/>
          </a:prstGeom>
          <a:noFill/>
        </p:spPr>
        <p:txBody>
          <a:bodyPr wrap="none" rtlCol="0">
            <a:spAutoFit/>
          </a:bodyPr>
          <a:lstStyle/>
          <a:p>
            <a:r>
              <a:rPr lang="en-US" sz="1200" dirty="0" smtClean="0"/>
              <a:t>START</a:t>
            </a:r>
            <a:endParaRPr lang="en-US" sz="1200" dirty="0"/>
          </a:p>
        </p:txBody>
      </p:sp>
      <p:sp>
        <p:nvSpPr>
          <p:cNvPr id="15" name="Diamond 14"/>
          <p:cNvSpPr/>
          <p:nvPr/>
        </p:nvSpPr>
        <p:spPr>
          <a:xfrm>
            <a:off x="2507341" y="3434625"/>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Accept?</a:t>
            </a:r>
            <a:endParaRPr lang="en-US" sz="1400" dirty="0"/>
          </a:p>
        </p:txBody>
      </p:sp>
      <p:cxnSp>
        <p:nvCxnSpPr>
          <p:cNvPr id="17" name="Straight Arrow Connector 16"/>
          <p:cNvCxnSpPr>
            <a:stCxn id="10" idx="3"/>
            <a:endCxn id="15" idx="1"/>
          </p:cNvCxnSpPr>
          <p:nvPr/>
        </p:nvCxnSpPr>
        <p:spPr>
          <a:xfrm>
            <a:off x="1628975" y="4058887"/>
            <a:ext cx="8783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28975" y="4044197"/>
            <a:ext cx="922774" cy="276999"/>
          </a:xfrm>
          <a:prstGeom prst="rect">
            <a:avLst/>
          </a:prstGeom>
          <a:noFill/>
        </p:spPr>
        <p:txBody>
          <a:bodyPr wrap="none" rtlCol="0">
            <a:spAutoFit/>
          </a:bodyPr>
          <a:lstStyle/>
          <a:p>
            <a:r>
              <a:rPr lang="en-US" sz="1200" dirty="0"/>
              <a:t>c</a:t>
            </a:r>
            <a:r>
              <a:rPr lang="en-US" sz="1200" dirty="0" smtClean="0"/>
              <a:t>all method</a:t>
            </a:r>
          </a:p>
        </p:txBody>
      </p:sp>
      <p:cxnSp>
        <p:nvCxnSpPr>
          <p:cNvPr id="22" name="Straight Arrow Connector 21"/>
          <p:cNvCxnSpPr>
            <a:stCxn id="15" idx="3"/>
            <a:endCxn id="25" idx="1"/>
          </p:cNvCxnSpPr>
          <p:nvPr/>
        </p:nvCxnSpPr>
        <p:spPr>
          <a:xfrm flipH="1" flipV="1">
            <a:off x="3934388" y="2204684"/>
            <a:ext cx="1" cy="1854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85280" y="3116744"/>
            <a:ext cx="391078" cy="276999"/>
          </a:xfrm>
          <a:prstGeom prst="rect">
            <a:avLst/>
          </a:prstGeom>
          <a:noFill/>
        </p:spPr>
        <p:txBody>
          <a:bodyPr wrap="none" rtlCol="0">
            <a:spAutoFit/>
          </a:bodyPr>
          <a:lstStyle/>
          <a:p>
            <a:r>
              <a:rPr lang="en-US" sz="1200" dirty="0" smtClean="0"/>
              <a:t>yes</a:t>
            </a:r>
            <a:endParaRPr lang="en-US" sz="1200" dirty="0"/>
          </a:p>
        </p:txBody>
      </p:sp>
      <p:sp>
        <p:nvSpPr>
          <p:cNvPr id="25" name="Diamond 24"/>
          <p:cNvSpPr/>
          <p:nvPr/>
        </p:nvSpPr>
        <p:spPr>
          <a:xfrm>
            <a:off x="3934388" y="1580422"/>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 Cache?</a:t>
            </a:r>
            <a:endParaRPr lang="en-US" sz="1400" dirty="0"/>
          </a:p>
        </p:txBody>
      </p:sp>
      <p:cxnSp>
        <p:nvCxnSpPr>
          <p:cNvPr id="26" name="Straight Arrow Connector 25"/>
          <p:cNvCxnSpPr>
            <a:stCxn id="25" idx="3"/>
          </p:cNvCxnSpPr>
          <p:nvPr/>
        </p:nvCxnSpPr>
        <p:spPr>
          <a:xfrm>
            <a:off x="5361436" y="2204684"/>
            <a:ext cx="19560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86112" y="1891386"/>
            <a:ext cx="547626" cy="276999"/>
          </a:xfrm>
          <a:prstGeom prst="rect">
            <a:avLst/>
          </a:prstGeom>
          <a:noFill/>
        </p:spPr>
        <p:txBody>
          <a:bodyPr wrap="square" rtlCol="0">
            <a:spAutoFit/>
          </a:bodyPr>
          <a:lstStyle/>
          <a:p>
            <a:r>
              <a:rPr lang="en-US" sz="1200" dirty="0" smtClean="0"/>
              <a:t>no</a:t>
            </a:r>
            <a:endParaRPr lang="en-US" sz="1200" dirty="0"/>
          </a:p>
        </p:txBody>
      </p:sp>
      <p:sp>
        <p:nvSpPr>
          <p:cNvPr id="28" name="Rounded Rectangle 27"/>
          <p:cNvSpPr/>
          <p:nvPr/>
        </p:nvSpPr>
        <p:spPr>
          <a:xfrm>
            <a:off x="5244038"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a:t>
            </a:r>
            <a:endParaRPr lang="en-US" dirty="0"/>
          </a:p>
        </p:txBody>
      </p:sp>
      <p:cxnSp>
        <p:nvCxnSpPr>
          <p:cNvPr id="30" name="Straight Arrow Connector 29"/>
          <p:cNvCxnSpPr>
            <a:stCxn id="25" idx="2"/>
            <a:endCxn id="28" idx="1"/>
          </p:cNvCxnSpPr>
          <p:nvPr/>
        </p:nvCxnSpPr>
        <p:spPr>
          <a:xfrm>
            <a:off x="4647912" y="2828945"/>
            <a:ext cx="596126" cy="12322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70358" y="3105944"/>
            <a:ext cx="391078" cy="276999"/>
          </a:xfrm>
          <a:prstGeom prst="rect">
            <a:avLst/>
          </a:prstGeom>
          <a:noFill/>
        </p:spPr>
        <p:txBody>
          <a:bodyPr wrap="none" rtlCol="0">
            <a:spAutoFit/>
          </a:bodyPr>
          <a:lstStyle/>
          <a:p>
            <a:r>
              <a:rPr lang="en-US" sz="1200" dirty="0" smtClean="0"/>
              <a:t>yes</a:t>
            </a:r>
            <a:endParaRPr lang="en-US" sz="1200" dirty="0"/>
          </a:p>
        </p:txBody>
      </p:sp>
      <p:sp>
        <p:nvSpPr>
          <p:cNvPr id="34" name="Rounded Rectangle 33"/>
          <p:cNvSpPr/>
          <p:nvPr/>
        </p:nvSpPr>
        <p:spPr>
          <a:xfrm>
            <a:off x="7475216"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Route from </a:t>
            </a:r>
            <a:r>
              <a:rPr lang="en-US" dirty="0" err="1" smtClean="0"/>
              <a:t>src</a:t>
            </a:r>
            <a:r>
              <a:rPr lang="en-US" dirty="0" smtClean="0"/>
              <a:t> to </a:t>
            </a:r>
            <a:r>
              <a:rPr lang="en-US" dirty="0" err="1" smtClean="0"/>
              <a:t>dst</a:t>
            </a:r>
            <a:endParaRPr lang="en-US" dirty="0"/>
          </a:p>
        </p:txBody>
      </p:sp>
      <p:sp>
        <p:nvSpPr>
          <p:cNvPr id="39" name="Rounded Rectangle 38"/>
          <p:cNvSpPr/>
          <p:nvPr/>
        </p:nvSpPr>
        <p:spPr>
          <a:xfrm>
            <a:off x="7317448" y="1791054"/>
            <a:ext cx="1706756" cy="6424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Send get routes </a:t>
            </a:r>
            <a:r>
              <a:rPr lang="en-US" sz="1400" dirty="0" err="1" smtClean="0"/>
              <a:t>cmd</a:t>
            </a:r>
            <a:r>
              <a:rPr lang="en-US" sz="1400" dirty="0" smtClean="0"/>
              <a:t> to PADTEC </a:t>
            </a:r>
            <a:r>
              <a:rPr lang="en-US" sz="1400" dirty="0" err="1"/>
              <a:t>M</a:t>
            </a:r>
            <a:r>
              <a:rPr lang="en-US" sz="1400" dirty="0" err="1" smtClean="0"/>
              <a:t>gmt</a:t>
            </a:r>
            <a:endParaRPr lang="en-US" sz="1400" dirty="0"/>
          </a:p>
        </p:txBody>
      </p:sp>
      <p:sp>
        <p:nvSpPr>
          <p:cNvPr id="40" name="Rounded Rectangle 39"/>
          <p:cNvSpPr/>
          <p:nvPr/>
        </p:nvSpPr>
        <p:spPr>
          <a:xfrm>
            <a:off x="7415503" y="5315936"/>
            <a:ext cx="1510646" cy="10413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Select channel from </a:t>
            </a:r>
            <a:r>
              <a:rPr lang="en-US" sz="1400" dirty="0"/>
              <a:t>ascending </a:t>
            </a:r>
            <a:r>
              <a:rPr lang="en-US" sz="1400" dirty="0" smtClean="0"/>
              <a:t>order</a:t>
            </a:r>
            <a:endParaRPr lang="en-US" sz="1400" dirty="0"/>
          </a:p>
        </p:txBody>
      </p:sp>
      <p:cxnSp>
        <p:nvCxnSpPr>
          <p:cNvPr id="41" name="Straight Arrow Connector 40"/>
          <p:cNvCxnSpPr>
            <a:stCxn id="39" idx="2"/>
            <a:endCxn id="34" idx="0"/>
          </p:cNvCxnSpPr>
          <p:nvPr/>
        </p:nvCxnSpPr>
        <p:spPr>
          <a:xfrm flipH="1">
            <a:off x="8151655" y="2433502"/>
            <a:ext cx="19171" cy="1365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3"/>
            <a:endCxn id="34" idx="1"/>
          </p:cNvCxnSpPr>
          <p:nvPr/>
        </p:nvCxnSpPr>
        <p:spPr>
          <a:xfrm>
            <a:off x="6596916" y="4061193"/>
            <a:ext cx="878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54882" y="4070134"/>
            <a:ext cx="581785" cy="276999"/>
          </a:xfrm>
          <a:prstGeom prst="rect">
            <a:avLst/>
          </a:prstGeom>
          <a:noFill/>
        </p:spPr>
        <p:txBody>
          <a:bodyPr wrap="none" rtlCol="0">
            <a:spAutoFit/>
          </a:bodyPr>
          <a:lstStyle/>
          <a:p>
            <a:r>
              <a:rPr lang="en-US" sz="1200" dirty="0" smtClean="0"/>
              <a:t>return</a:t>
            </a:r>
            <a:endParaRPr lang="en-US" sz="1200" dirty="0"/>
          </a:p>
        </p:txBody>
      </p:sp>
      <p:sp>
        <p:nvSpPr>
          <p:cNvPr id="82" name="TextBox 81"/>
          <p:cNvSpPr txBox="1"/>
          <p:nvPr/>
        </p:nvSpPr>
        <p:spPr>
          <a:xfrm>
            <a:off x="8170826" y="2935968"/>
            <a:ext cx="581785" cy="276999"/>
          </a:xfrm>
          <a:prstGeom prst="rect">
            <a:avLst/>
          </a:prstGeom>
          <a:noFill/>
        </p:spPr>
        <p:txBody>
          <a:bodyPr wrap="none" rtlCol="0">
            <a:spAutoFit/>
          </a:bodyPr>
          <a:lstStyle/>
          <a:p>
            <a:r>
              <a:rPr lang="en-US" sz="1200" dirty="0" smtClean="0"/>
              <a:t>return</a:t>
            </a:r>
            <a:endParaRPr lang="en-US" sz="1200" dirty="0"/>
          </a:p>
        </p:txBody>
      </p:sp>
      <p:cxnSp>
        <p:nvCxnSpPr>
          <p:cNvPr id="84" name="Straight Arrow Connector 83"/>
          <p:cNvCxnSpPr>
            <a:stCxn id="34" idx="2"/>
            <a:endCxn id="40" idx="0"/>
          </p:cNvCxnSpPr>
          <p:nvPr/>
        </p:nvCxnSpPr>
        <p:spPr>
          <a:xfrm>
            <a:off x="8151655" y="4323502"/>
            <a:ext cx="19171" cy="992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5021552"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Make remove-occupation JSON</a:t>
            </a:r>
          </a:p>
        </p:txBody>
      </p:sp>
      <p:cxnSp>
        <p:nvCxnSpPr>
          <p:cNvPr id="103" name="Straight Arrow Connector 102"/>
          <p:cNvCxnSpPr>
            <a:endCxn id="87" idx="3"/>
          </p:cNvCxnSpPr>
          <p:nvPr/>
        </p:nvCxnSpPr>
        <p:spPr>
          <a:xfrm flipH="1">
            <a:off x="6754882" y="5651391"/>
            <a:ext cx="660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2771601"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Send command</a:t>
            </a:r>
          </a:p>
          <a:p>
            <a:pPr algn="ctr"/>
            <a:r>
              <a:rPr lang="en-US" sz="1600" dirty="0"/>
              <a:t>t</a:t>
            </a:r>
            <a:r>
              <a:rPr lang="en-US" sz="1600" dirty="0" smtClean="0"/>
              <a:t>o </a:t>
            </a:r>
            <a:r>
              <a:rPr lang="en-US" sz="1600" dirty="0" err="1"/>
              <a:t>P</a:t>
            </a:r>
            <a:r>
              <a:rPr lang="en-US" sz="1600" dirty="0" err="1" smtClean="0"/>
              <a:t>adtec</a:t>
            </a:r>
            <a:r>
              <a:rPr lang="en-US" sz="1600" dirty="0" smtClean="0"/>
              <a:t> </a:t>
            </a:r>
            <a:r>
              <a:rPr lang="en-US" sz="1600" dirty="0" err="1"/>
              <a:t>M</a:t>
            </a:r>
            <a:r>
              <a:rPr lang="en-US" sz="1600" dirty="0" err="1" smtClean="0"/>
              <a:t>gmt</a:t>
            </a:r>
            <a:endParaRPr lang="en-US" sz="1600" dirty="0"/>
          </a:p>
        </p:txBody>
      </p:sp>
      <p:sp>
        <p:nvSpPr>
          <p:cNvPr id="109" name="Diamond 108"/>
          <p:cNvSpPr/>
          <p:nvPr/>
        </p:nvSpPr>
        <p:spPr>
          <a:xfrm>
            <a:off x="255390" y="5297285"/>
            <a:ext cx="1532340" cy="70821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confirm?</a:t>
            </a:r>
            <a:endParaRPr lang="en-US" sz="1400" dirty="0"/>
          </a:p>
        </p:txBody>
      </p:sp>
      <p:cxnSp>
        <p:nvCxnSpPr>
          <p:cNvPr id="111" name="Straight Arrow Connector 110"/>
          <p:cNvCxnSpPr>
            <a:stCxn id="87" idx="1"/>
            <a:endCxn id="106" idx="3"/>
          </p:cNvCxnSpPr>
          <p:nvPr/>
        </p:nvCxnSpPr>
        <p:spPr>
          <a:xfrm flipH="1">
            <a:off x="4504931" y="5651391"/>
            <a:ext cx="516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06" idx="1"/>
            <a:endCxn id="109" idx="3"/>
          </p:cNvCxnSpPr>
          <p:nvPr/>
        </p:nvCxnSpPr>
        <p:spPr>
          <a:xfrm flipH="1" flipV="1">
            <a:off x="1787730" y="5651390"/>
            <a:ext cx="98387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09" idx="0"/>
            <a:endCxn id="136" idx="4"/>
          </p:cNvCxnSpPr>
          <p:nvPr/>
        </p:nvCxnSpPr>
        <p:spPr>
          <a:xfrm flipV="1">
            <a:off x="1021560" y="4890400"/>
            <a:ext cx="11104" cy="406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09" idx="2"/>
          </p:cNvCxnSpPr>
          <p:nvPr/>
        </p:nvCxnSpPr>
        <p:spPr>
          <a:xfrm>
            <a:off x="1021560" y="6005495"/>
            <a:ext cx="0" cy="400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017322" y="4978868"/>
            <a:ext cx="547626" cy="276999"/>
          </a:xfrm>
          <a:prstGeom prst="rect">
            <a:avLst/>
          </a:prstGeom>
          <a:noFill/>
        </p:spPr>
        <p:txBody>
          <a:bodyPr wrap="square" rtlCol="0">
            <a:spAutoFit/>
          </a:bodyPr>
          <a:lstStyle/>
          <a:p>
            <a:r>
              <a:rPr lang="en-US" sz="1200" dirty="0" smtClean="0"/>
              <a:t>no</a:t>
            </a:r>
            <a:endParaRPr lang="en-US" sz="1200" dirty="0"/>
          </a:p>
        </p:txBody>
      </p:sp>
      <p:sp>
        <p:nvSpPr>
          <p:cNvPr id="129" name="TextBox 128"/>
          <p:cNvSpPr txBox="1"/>
          <p:nvPr/>
        </p:nvSpPr>
        <p:spPr>
          <a:xfrm>
            <a:off x="432520" y="4587043"/>
            <a:ext cx="547626" cy="276999"/>
          </a:xfrm>
          <a:prstGeom prst="rect">
            <a:avLst/>
          </a:prstGeom>
          <a:noFill/>
        </p:spPr>
        <p:txBody>
          <a:bodyPr wrap="square" rtlCol="0">
            <a:spAutoFit/>
          </a:bodyPr>
          <a:lstStyle/>
          <a:p>
            <a:r>
              <a:rPr lang="en-US" sz="1200" dirty="0" smtClean="0"/>
              <a:t>FAIL</a:t>
            </a:r>
            <a:endParaRPr lang="en-US" sz="1200" dirty="0"/>
          </a:p>
        </p:txBody>
      </p:sp>
      <p:sp>
        <p:nvSpPr>
          <p:cNvPr id="130" name="TextBox 129"/>
          <p:cNvSpPr txBox="1"/>
          <p:nvPr/>
        </p:nvSpPr>
        <p:spPr>
          <a:xfrm>
            <a:off x="992966" y="5969458"/>
            <a:ext cx="547626" cy="276999"/>
          </a:xfrm>
          <a:prstGeom prst="rect">
            <a:avLst/>
          </a:prstGeom>
          <a:noFill/>
        </p:spPr>
        <p:txBody>
          <a:bodyPr wrap="square" rtlCol="0">
            <a:spAutoFit/>
          </a:bodyPr>
          <a:lstStyle/>
          <a:p>
            <a:r>
              <a:rPr lang="en-US" sz="1200" dirty="0" smtClean="0"/>
              <a:t>yes</a:t>
            </a:r>
            <a:endParaRPr lang="en-US" sz="1200" dirty="0"/>
          </a:p>
        </p:txBody>
      </p:sp>
      <p:sp>
        <p:nvSpPr>
          <p:cNvPr id="131" name="TextBox 130"/>
          <p:cNvSpPr txBox="1"/>
          <p:nvPr/>
        </p:nvSpPr>
        <p:spPr>
          <a:xfrm>
            <a:off x="1187300" y="6398787"/>
            <a:ext cx="841545" cy="276999"/>
          </a:xfrm>
          <a:prstGeom prst="rect">
            <a:avLst/>
          </a:prstGeom>
          <a:noFill/>
        </p:spPr>
        <p:txBody>
          <a:bodyPr wrap="square" rtlCol="0">
            <a:spAutoFit/>
          </a:bodyPr>
          <a:lstStyle/>
          <a:p>
            <a:r>
              <a:rPr lang="en-US" sz="1200" dirty="0" smtClean="0"/>
              <a:t>SUCCESS</a:t>
            </a:r>
            <a:endParaRPr lang="en-US" sz="1200" dirty="0"/>
          </a:p>
        </p:txBody>
      </p:sp>
      <p:grpSp>
        <p:nvGrpSpPr>
          <p:cNvPr id="134" name="Group 133"/>
          <p:cNvGrpSpPr/>
          <p:nvPr/>
        </p:nvGrpSpPr>
        <p:grpSpPr>
          <a:xfrm>
            <a:off x="880999" y="6406399"/>
            <a:ext cx="281121" cy="299882"/>
            <a:chOff x="3631593" y="2351052"/>
            <a:chExt cx="964520" cy="1028887"/>
          </a:xfrm>
        </p:grpSpPr>
        <p:sp>
          <p:nvSpPr>
            <p:cNvPr id="132" name="Oval 131"/>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892103" y="4590518"/>
            <a:ext cx="281121" cy="299882"/>
            <a:chOff x="3631593" y="2351052"/>
            <a:chExt cx="964520" cy="1028887"/>
          </a:xfrm>
        </p:grpSpPr>
        <p:sp>
          <p:nvSpPr>
            <p:cNvPr id="136" name="Oval 135"/>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5" name="Straight Arrow Connector 164"/>
          <p:cNvCxnSpPr>
            <a:stCxn id="15" idx="2"/>
            <a:endCxn id="136" idx="6"/>
          </p:cNvCxnSpPr>
          <p:nvPr/>
        </p:nvCxnSpPr>
        <p:spPr>
          <a:xfrm flipH="1">
            <a:off x="1173224" y="4683148"/>
            <a:ext cx="2047641" cy="57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2678237" y="4701869"/>
            <a:ext cx="547626" cy="276999"/>
          </a:xfrm>
          <a:prstGeom prst="rect">
            <a:avLst/>
          </a:prstGeom>
          <a:noFill/>
        </p:spPr>
        <p:txBody>
          <a:bodyPr wrap="square" rtlCol="0">
            <a:spAutoFit/>
          </a:bodyPr>
          <a:lstStyle/>
          <a:p>
            <a:r>
              <a:rPr lang="en-US" sz="1200" dirty="0" smtClean="0"/>
              <a:t>no</a:t>
            </a:r>
            <a:endParaRPr lang="en-US" sz="1200" dirty="0"/>
          </a:p>
        </p:txBody>
      </p:sp>
      <p:cxnSp>
        <p:nvCxnSpPr>
          <p:cNvPr id="51" name="Straight Arrow Connector 50"/>
          <p:cNvCxnSpPr/>
          <p:nvPr/>
        </p:nvCxnSpPr>
        <p:spPr>
          <a:xfrm flipH="1">
            <a:off x="5920477" y="2433502"/>
            <a:ext cx="1396971" cy="136538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610886" y="2978244"/>
            <a:ext cx="466794" cy="276999"/>
          </a:xfrm>
          <a:prstGeom prst="rect">
            <a:avLst/>
          </a:prstGeom>
          <a:noFill/>
        </p:spPr>
        <p:txBody>
          <a:bodyPr wrap="none" rtlCol="0">
            <a:spAutoFit/>
          </a:bodyPr>
          <a:lstStyle/>
          <a:p>
            <a:r>
              <a:rPr lang="en-US" sz="1200" dirty="0" smtClean="0"/>
              <a:t>save</a:t>
            </a:r>
            <a:endParaRPr lang="en-US" sz="1200" dirty="0"/>
          </a:p>
        </p:txBody>
      </p:sp>
    </p:spTree>
    <p:extLst>
      <p:ext uri="{BB962C8B-B14F-4D97-AF65-F5344CB8AC3E}">
        <p14:creationId xmlns:p14="http://schemas.microsoft.com/office/powerpoint/2010/main" val="158125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Padtec</a:t>
            </a:r>
            <a:r>
              <a:rPr lang="en-US" dirty="0" smtClean="0"/>
              <a:t> </a:t>
            </a:r>
            <a:r>
              <a:rPr lang="en-US" dirty="0" err="1" smtClean="0"/>
              <a:t>RESTful</a:t>
            </a:r>
            <a:r>
              <a:rPr lang="en-US" dirty="0" smtClean="0"/>
              <a:t> Architecture</a:t>
            </a:r>
            <a:endParaRPr lang="en-US" dirty="0"/>
          </a:p>
        </p:txBody>
      </p:sp>
      <p:sp>
        <p:nvSpPr>
          <p:cNvPr id="6" name="Rectangle 3"/>
          <p:cNvSpPr/>
          <p:nvPr/>
        </p:nvSpPr>
        <p:spPr>
          <a:xfrm>
            <a:off x="1111122" y="1338517"/>
            <a:ext cx="6855826" cy="19889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4"/>
          <p:cNvSpPr/>
          <p:nvPr/>
        </p:nvSpPr>
        <p:spPr>
          <a:xfrm>
            <a:off x="1447736" y="2577778"/>
            <a:ext cx="2111356" cy="5807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SB Unicamp Plug-in</a:t>
            </a:r>
          </a:p>
        </p:txBody>
      </p:sp>
      <p:pic>
        <p:nvPicPr>
          <p:cNvPr id="8" name="Picture 8" descr="od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603" y="2491664"/>
            <a:ext cx="2286161" cy="842993"/>
          </a:xfrm>
          <a:prstGeom prst="rect">
            <a:avLst/>
          </a:prstGeom>
        </p:spPr>
      </p:pic>
      <p:sp>
        <p:nvSpPr>
          <p:cNvPr id="9" name="TextBox 5"/>
          <p:cNvSpPr txBox="1"/>
          <p:nvPr/>
        </p:nvSpPr>
        <p:spPr>
          <a:xfrm>
            <a:off x="6439993" y="1355185"/>
            <a:ext cx="1526955" cy="369332"/>
          </a:xfrm>
          <a:prstGeom prst="rect">
            <a:avLst/>
          </a:prstGeom>
          <a:noFill/>
        </p:spPr>
        <p:txBody>
          <a:bodyPr wrap="none" rtlCol="0">
            <a:spAutoFit/>
          </a:bodyPr>
          <a:lstStyle/>
          <a:p>
            <a:r>
              <a:rPr lang="en-US" i="1" dirty="0" smtClean="0"/>
              <a:t>Orchestration</a:t>
            </a:r>
            <a:endParaRPr lang="en-US" i="1" dirty="0"/>
          </a:p>
        </p:txBody>
      </p:sp>
      <p:sp>
        <p:nvSpPr>
          <p:cNvPr id="10" name="Rectangle 6"/>
          <p:cNvSpPr/>
          <p:nvPr/>
        </p:nvSpPr>
        <p:spPr>
          <a:xfrm>
            <a:off x="1447736" y="15121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Caltech Plug-in</a:t>
            </a:r>
          </a:p>
        </p:txBody>
      </p:sp>
      <p:sp>
        <p:nvSpPr>
          <p:cNvPr id="11" name="Down Arrow 9"/>
          <p:cNvSpPr/>
          <p:nvPr/>
        </p:nvSpPr>
        <p:spPr>
          <a:xfrm>
            <a:off x="2591668" y="2151584"/>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0"/>
          <p:cNvSpPr/>
          <p:nvPr/>
        </p:nvSpPr>
        <p:spPr>
          <a:xfrm rot="10800000">
            <a:off x="2100617" y="2141299"/>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1"/>
          <p:cNvSpPr/>
          <p:nvPr/>
        </p:nvSpPr>
        <p:spPr>
          <a:xfrm>
            <a:off x="4043598" y="2577778"/>
            <a:ext cx="1366178" cy="625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OpenFlow</a:t>
            </a:r>
            <a:r>
              <a:rPr lang="en-US" dirty="0" smtClean="0"/>
              <a:t> Support</a:t>
            </a:r>
          </a:p>
        </p:txBody>
      </p:sp>
      <p:sp>
        <p:nvSpPr>
          <p:cNvPr id="18" name="Rectangle 18"/>
          <p:cNvSpPr/>
          <p:nvPr/>
        </p:nvSpPr>
        <p:spPr>
          <a:xfrm>
            <a:off x="4043598" y="15121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ODL NB Interface</a:t>
            </a:r>
          </a:p>
        </p:txBody>
      </p:sp>
      <p:sp>
        <p:nvSpPr>
          <p:cNvPr id="21" name="Rectangle 21"/>
          <p:cNvSpPr/>
          <p:nvPr/>
        </p:nvSpPr>
        <p:spPr>
          <a:xfrm>
            <a:off x="1145804" y="5377464"/>
            <a:ext cx="2757661" cy="930223"/>
          </a:xfrm>
          <a:prstGeom prst="rect">
            <a:avLst/>
          </a:prstGeom>
          <a:solidFill>
            <a:srgbClr val="DDD9C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2"/>
          <p:cNvSpPr/>
          <p:nvPr/>
        </p:nvSpPr>
        <p:spPr>
          <a:xfrm>
            <a:off x="5598151" y="5866345"/>
            <a:ext cx="1960292" cy="42807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PADTEC ROADM</a:t>
            </a:r>
            <a:endParaRPr lang="en-US" dirty="0">
              <a:solidFill>
                <a:schemeClr val="tx1"/>
              </a:solidFill>
            </a:endParaRPr>
          </a:p>
        </p:txBody>
      </p:sp>
      <p:sp>
        <p:nvSpPr>
          <p:cNvPr id="23" name="TextBox 23"/>
          <p:cNvSpPr txBox="1"/>
          <p:nvPr/>
        </p:nvSpPr>
        <p:spPr>
          <a:xfrm>
            <a:off x="2457266" y="3527392"/>
            <a:ext cx="456525" cy="276999"/>
          </a:xfrm>
          <a:prstGeom prst="rect">
            <a:avLst/>
          </a:prstGeom>
          <a:noFill/>
        </p:spPr>
        <p:txBody>
          <a:bodyPr wrap="none" rtlCol="0">
            <a:spAutoFit/>
          </a:bodyPr>
          <a:lstStyle/>
          <a:p>
            <a:r>
              <a:rPr lang="en-US" sz="1200" dirty="0" smtClean="0"/>
              <a:t>Rest</a:t>
            </a:r>
            <a:endParaRPr lang="en-US" sz="1200" dirty="0"/>
          </a:p>
        </p:txBody>
      </p:sp>
      <p:sp>
        <p:nvSpPr>
          <p:cNvPr id="24" name="Up-Down Arrow 24"/>
          <p:cNvSpPr/>
          <p:nvPr/>
        </p:nvSpPr>
        <p:spPr>
          <a:xfrm>
            <a:off x="2315904" y="32154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6"/>
          <p:cNvSpPr txBox="1"/>
          <p:nvPr/>
        </p:nvSpPr>
        <p:spPr>
          <a:xfrm>
            <a:off x="4256479" y="6249931"/>
            <a:ext cx="736099" cy="461665"/>
          </a:xfrm>
          <a:prstGeom prst="rect">
            <a:avLst/>
          </a:prstGeom>
          <a:noFill/>
        </p:spPr>
        <p:txBody>
          <a:bodyPr wrap="none" rtlCol="0">
            <a:spAutoFit/>
          </a:bodyPr>
          <a:lstStyle/>
          <a:p>
            <a:r>
              <a:rPr lang="en-US" sz="1200" dirty="0" err="1" smtClean="0"/>
              <a:t>Padtec</a:t>
            </a:r>
            <a:endParaRPr lang="en-US" sz="1200" dirty="0" smtClean="0"/>
          </a:p>
          <a:p>
            <a:r>
              <a:rPr lang="en-US" sz="1200" dirty="0" smtClean="0"/>
              <a:t>Protocol</a:t>
            </a:r>
            <a:endParaRPr lang="en-US" sz="1200" dirty="0"/>
          </a:p>
        </p:txBody>
      </p:sp>
      <p:sp>
        <p:nvSpPr>
          <p:cNvPr id="27" name="Rectangle 27"/>
          <p:cNvSpPr/>
          <p:nvPr/>
        </p:nvSpPr>
        <p:spPr>
          <a:xfrm>
            <a:off x="1145803" y="4145564"/>
            <a:ext cx="2757662" cy="78442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pPr>
            <a:r>
              <a:rPr lang="en-US" dirty="0" smtClean="0"/>
              <a:t>NB </a:t>
            </a:r>
            <a:r>
              <a:rPr lang="en-US" dirty="0" err="1" smtClean="0"/>
              <a:t>RESTful</a:t>
            </a:r>
            <a:r>
              <a:rPr lang="en-US" dirty="0" smtClean="0"/>
              <a:t> API</a:t>
            </a:r>
          </a:p>
          <a:p>
            <a:pPr algn="ctr"/>
            <a:r>
              <a:rPr lang="en-US" dirty="0" smtClean="0"/>
              <a:t>Tomcat Web Server</a:t>
            </a:r>
          </a:p>
        </p:txBody>
      </p:sp>
      <p:sp>
        <p:nvSpPr>
          <p:cNvPr id="28" name="TextBox 28"/>
          <p:cNvSpPr txBox="1"/>
          <p:nvPr/>
        </p:nvSpPr>
        <p:spPr>
          <a:xfrm>
            <a:off x="1301839" y="5866345"/>
            <a:ext cx="2338463" cy="369332"/>
          </a:xfrm>
          <a:prstGeom prst="rect">
            <a:avLst/>
          </a:prstGeom>
          <a:noFill/>
        </p:spPr>
        <p:txBody>
          <a:bodyPr wrap="none" rtlCol="0">
            <a:spAutoFit/>
          </a:bodyPr>
          <a:lstStyle/>
          <a:p>
            <a:r>
              <a:rPr lang="en-US" dirty="0" err="1" smtClean="0"/>
              <a:t>Padtec</a:t>
            </a:r>
            <a:r>
              <a:rPr lang="en-US" dirty="0" smtClean="0"/>
              <a:t> </a:t>
            </a:r>
            <a:r>
              <a:rPr lang="en-US" dirty="0" err="1" smtClean="0"/>
              <a:t>Mgmt</a:t>
            </a:r>
            <a:r>
              <a:rPr lang="en-US" dirty="0" smtClean="0"/>
              <a:t> Software</a:t>
            </a:r>
            <a:endParaRPr lang="en-US" dirty="0"/>
          </a:p>
        </p:txBody>
      </p:sp>
      <p:sp>
        <p:nvSpPr>
          <p:cNvPr id="30" name="Left-Right Arrow 31"/>
          <p:cNvSpPr/>
          <p:nvPr/>
        </p:nvSpPr>
        <p:spPr>
          <a:xfrm>
            <a:off x="3925823" y="6051011"/>
            <a:ext cx="1644717"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36"/>
          <p:cNvSpPr/>
          <p:nvPr/>
        </p:nvSpPr>
        <p:spPr>
          <a:xfrm>
            <a:off x="4854040" y="2164691"/>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37"/>
          <p:cNvSpPr/>
          <p:nvPr/>
        </p:nvSpPr>
        <p:spPr>
          <a:xfrm rot="10800000">
            <a:off x="4362989" y="2154406"/>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23"/>
          <p:cNvSpPr txBox="1"/>
          <p:nvPr/>
        </p:nvSpPr>
        <p:spPr>
          <a:xfrm>
            <a:off x="2101666" y="5406992"/>
            <a:ext cx="564578" cy="369332"/>
          </a:xfrm>
          <a:prstGeom prst="rect">
            <a:avLst/>
          </a:prstGeom>
          <a:noFill/>
        </p:spPr>
        <p:txBody>
          <a:bodyPr wrap="none" rtlCol="0">
            <a:spAutoFit/>
          </a:bodyPr>
          <a:lstStyle/>
          <a:p>
            <a:r>
              <a:rPr lang="en-US" dirty="0" smtClean="0"/>
              <a:t>RMI</a:t>
            </a:r>
            <a:endParaRPr lang="en-US" sz="1200" dirty="0"/>
          </a:p>
        </p:txBody>
      </p:sp>
      <p:sp>
        <p:nvSpPr>
          <p:cNvPr id="38" name="Up-Down Arrow 24"/>
          <p:cNvSpPr/>
          <p:nvPr/>
        </p:nvSpPr>
        <p:spPr>
          <a:xfrm>
            <a:off x="1896804" y="49299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Conector reto 39"/>
          <p:cNvCxnSpPr>
            <a:stCxn id="21" idx="3"/>
          </p:cNvCxnSpPr>
          <p:nvPr/>
        </p:nvCxnSpPr>
        <p:spPr>
          <a:xfrm flipV="1">
            <a:off x="3903465" y="4929992"/>
            <a:ext cx="0" cy="912584"/>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3" name="Conector reto 42"/>
          <p:cNvCxnSpPr/>
          <p:nvPr/>
        </p:nvCxnSpPr>
        <p:spPr>
          <a:xfrm flipV="1">
            <a:off x="1147565" y="4929992"/>
            <a:ext cx="0" cy="912584"/>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4" name="Retângulo 43"/>
          <p:cNvSpPr/>
          <p:nvPr/>
        </p:nvSpPr>
        <p:spPr>
          <a:xfrm>
            <a:off x="4457700" y="3667092"/>
            <a:ext cx="4572000" cy="1754326"/>
          </a:xfrm>
          <a:prstGeom prst="rect">
            <a:avLst/>
          </a:prstGeom>
        </p:spPr>
        <p:txBody>
          <a:bodyPr>
            <a:spAutoFit/>
          </a:bodyPr>
          <a:lstStyle/>
          <a:p>
            <a:r>
              <a:rPr lang="en-US" dirty="0" smtClean="0"/>
              <a:t>REST Interface API Features:</a:t>
            </a:r>
          </a:p>
          <a:p>
            <a:pPr>
              <a:buFont typeface="Arial" pitchFamily="34" charset="0"/>
              <a:buChar char="•"/>
            </a:pPr>
            <a:r>
              <a:rPr lang="en-US" dirty="0" smtClean="0"/>
              <a:t> Topology Search;</a:t>
            </a:r>
          </a:p>
          <a:p>
            <a:pPr>
              <a:buFont typeface="Arial" pitchFamily="34" charset="0"/>
              <a:buChar char="•"/>
            </a:pPr>
            <a:r>
              <a:rPr lang="en-US" dirty="0" smtClean="0"/>
              <a:t> ROADM Discovery;</a:t>
            </a:r>
          </a:p>
          <a:p>
            <a:pPr>
              <a:buFont typeface="Arial" pitchFamily="34" charset="0"/>
              <a:buChar char="•"/>
            </a:pPr>
            <a:r>
              <a:rPr lang="en-US" dirty="0" smtClean="0"/>
              <a:t> </a:t>
            </a:r>
            <a:r>
              <a:rPr lang="en-US" dirty="0" err="1" smtClean="0"/>
              <a:t>CrossConect</a:t>
            </a:r>
            <a:r>
              <a:rPr lang="en-US" dirty="0" smtClean="0"/>
              <a:t> Traceability;</a:t>
            </a:r>
          </a:p>
          <a:p>
            <a:pPr>
              <a:buFont typeface="Arial" pitchFamily="34" charset="0"/>
              <a:buChar char="•"/>
            </a:pPr>
            <a:r>
              <a:rPr lang="en-US" dirty="0" smtClean="0"/>
              <a:t> Paths Discovery and Monitoring;</a:t>
            </a:r>
          </a:p>
          <a:p>
            <a:pPr>
              <a:buFont typeface="Arial" pitchFamily="34" charset="0"/>
              <a:buChar char="•"/>
            </a:pPr>
            <a:r>
              <a:rPr lang="en-US" dirty="0" smtClean="0"/>
              <a:t> Path Configuration;</a:t>
            </a:r>
            <a:endParaRPr lang="pt-BR" dirty="0"/>
          </a:p>
        </p:txBody>
      </p:sp>
    </p:spTree>
    <p:extLst>
      <p:ext uri="{BB962C8B-B14F-4D97-AF65-F5344CB8AC3E}">
        <p14:creationId xmlns:p14="http://schemas.microsoft.com/office/powerpoint/2010/main" val="4272801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Padtec</a:t>
            </a:r>
            <a:r>
              <a:rPr lang="en-US" dirty="0"/>
              <a:t> </a:t>
            </a:r>
            <a:r>
              <a:rPr lang="en-US" dirty="0" err="1"/>
              <a:t>RESTful</a:t>
            </a:r>
            <a:r>
              <a:rPr lang="en-US" dirty="0"/>
              <a:t> North Bound API</a:t>
            </a:r>
          </a:p>
        </p:txBody>
      </p:sp>
      <p:sp>
        <p:nvSpPr>
          <p:cNvPr id="3" name="Content Placeholder 2"/>
          <p:cNvSpPr>
            <a:spLocks noGrp="1"/>
          </p:cNvSpPr>
          <p:nvPr>
            <p:ph idx="1"/>
          </p:nvPr>
        </p:nvSpPr>
        <p:spPr/>
        <p:txBody>
          <a:bodyPr>
            <a:normAutofit/>
          </a:bodyPr>
          <a:lstStyle/>
          <a:p>
            <a:r>
              <a:rPr lang="en-US" dirty="0" smtClean="0"/>
              <a:t>Commands:</a:t>
            </a:r>
          </a:p>
          <a:p>
            <a:pPr lvl="1"/>
            <a:r>
              <a:rPr lang="en-US" sz="1800" dirty="0" smtClean="0">
                <a:latin typeface="Consolas"/>
                <a:cs typeface="Consolas"/>
              </a:rPr>
              <a:t>GET $SERVER_ROOT/rest/</a:t>
            </a:r>
            <a:r>
              <a:rPr lang="en-US" sz="1800" dirty="0" err="1">
                <a:latin typeface="Consolas"/>
                <a:cs typeface="Consolas"/>
              </a:rPr>
              <a:t>n</a:t>
            </a:r>
            <a:r>
              <a:rPr lang="en-US" sz="1800" dirty="0" err="1" smtClean="0">
                <a:latin typeface="Consolas"/>
                <a:cs typeface="Consolas"/>
              </a:rPr>
              <a:t>es</a:t>
            </a:r>
            <a:endParaRPr lang="en-US" sz="1800" dirty="0" smtClean="0">
              <a:latin typeface="Consolas"/>
              <a:cs typeface="Consolas"/>
            </a:endParaRP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/ne-interface/$NE_ID</a:t>
            </a:r>
            <a:endParaRPr lang="en-US" sz="1800" dirty="0">
              <a:latin typeface="Consolas"/>
              <a:cs typeface="Consolas"/>
            </a:endParaRP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a:t>
            </a:r>
            <a:r>
              <a:rPr lang="en-US" sz="1800" dirty="0" err="1" smtClean="0">
                <a:latin typeface="Consolas"/>
                <a:cs typeface="Consolas"/>
              </a:rPr>
              <a:t>cossconnections</a:t>
            </a:r>
            <a:r>
              <a:rPr lang="en-US" sz="1800" dirty="0" smtClean="0">
                <a:latin typeface="Consolas"/>
                <a:cs typeface="Consolas"/>
              </a:rPr>
              <a:t>/$NE_ID</a:t>
            </a: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SERVER_ROOT/rest/topology</a:t>
            </a: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/routes/$SOURCE_ID/$DESTINATION_ID</a:t>
            </a:r>
          </a:p>
          <a:p>
            <a:pPr lvl="1"/>
            <a:r>
              <a:rPr lang="en-US" sz="1800" dirty="0" smtClean="0">
                <a:latin typeface="Consolas"/>
                <a:cs typeface="Consolas"/>
              </a:rPr>
              <a:t>POST $</a:t>
            </a:r>
            <a:r>
              <a:rPr lang="en-US" sz="1800" dirty="0">
                <a:latin typeface="Consolas"/>
                <a:cs typeface="Consolas"/>
              </a:rPr>
              <a:t>SERVER_ROOT/rest</a:t>
            </a:r>
            <a:r>
              <a:rPr lang="en-US" sz="1800" dirty="0" smtClean="0">
                <a:latin typeface="Consolas"/>
                <a:cs typeface="Consolas"/>
              </a:rPr>
              <a:t>/create-occupation/</a:t>
            </a:r>
            <a:r>
              <a:rPr lang="en-US" sz="1800" dirty="0">
                <a:latin typeface="Consolas"/>
                <a:cs typeface="Consolas"/>
              </a:rPr>
              <a:t>$SOURCE_ID/$</a:t>
            </a:r>
            <a:r>
              <a:rPr lang="en-US" sz="1800" dirty="0" smtClean="0">
                <a:latin typeface="Consolas"/>
                <a:cs typeface="Consolas"/>
              </a:rPr>
              <a:t>DESTINATION_ID</a:t>
            </a:r>
          </a:p>
          <a:p>
            <a:pPr lvl="1"/>
            <a:r>
              <a:rPr lang="en-US" sz="1800" dirty="0">
                <a:latin typeface="Consolas"/>
                <a:cs typeface="Consolas"/>
              </a:rPr>
              <a:t>POST $SERVER_ROOT/rest</a:t>
            </a:r>
            <a:r>
              <a:rPr lang="en-US" sz="1800" dirty="0" smtClean="0">
                <a:latin typeface="Consolas"/>
                <a:cs typeface="Consolas"/>
              </a:rPr>
              <a:t>/remove/</a:t>
            </a:r>
            <a:r>
              <a:rPr lang="en-US" sz="1800" dirty="0">
                <a:latin typeface="Consolas"/>
                <a:cs typeface="Consolas"/>
              </a:rPr>
              <a:t>$SOURCE_ID/$</a:t>
            </a:r>
            <a:r>
              <a:rPr lang="en-US" sz="1800" dirty="0" smtClean="0">
                <a:latin typeface="Consolas"/>
                <a:cs typeface="Consolas"/>
              </a:rPr>
              <a:t>DESTINATION_ID</a:t>
            </a:r>
            <a:endParaRPr lang="en-US" sz="1800" dirty="0">
              <a:latin typeface="Consolas"/>
              <a:cs typeface="Consolas"/>
            </a:endParaRPr>
          </a:p>
        </p:txBody>
      </p:sp>
    </p:spTree>
    <p:extLst>
      <p:ext uri="{BB962C8B-B14F-4D97-AF65-F5344CB8AC3E}">
        <p14:creationId xmlns:p14="http://schemas.microsoft.com/office/powerpoint/2010/main" val="152758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Features</a:t>
            </a:r>
            <a:endParaRPr lang="en-US" dirty="0"/>
          </a:p>
        </p:txBody>
      </p:sp>
      <p:sp>
        <p:nvSpPr>
          <p:cNvPr id="3" name="Content Placeholder 2"/>
          <p:cNvSpPr>
            <a:spLocks noGrp="1"/>
          </p:cNvSpPr>
          <p:nvPr>
            <p:ph idx="1"/>
          </p:nvPr>
        </p:nvSpPr>
        <p:spPr>
          <a:xfrm>
            <a:off x="457200" y="2222501"/>
            <a:ext cx="8229600" cy="3403600"/>
          </a:xfrm>
        </p:spPr>
        <p:txBody>
          <a:bodyPr>
            <a:noAutofit/>
          </a:bodyPr>
          <a:lstStyle/>
          <a:p>
            <a:pPr algn="just"/>
            <a:r>
              <a:rPr lang="en-US" sz="2400" dirty="0" smtClean="0"/>
              <a:t>Use network at full speed;</a:t>
            </a:r>
          </a:p>
          <a:p>
            <a:pPr algn="just"/>
            <a:r>
              <a:rPr lang="en-US" sz="2400" dirty="0" smtClean="0"/>
              <a:t>Dynamically monitoring the capability of the storage systems;</a:t>
            </a:r>
          </a:p>
          <a:p>
            <a:pPr algn="just"/>
            <a:r>
              <a:rPr lang="en-US" sz="2400" dirty="0" smtClean="0"/>
              <a:t>Dynamically monitoring the network path in real-time;</a:t>
            </a:r>
          </a:p>
          <a:p>
            <a:pPr algn="just"/>
            <a:r>
              <a:rPr lang="en-US" sz="2400" dirty="0" smtClean="0"/>
              <a:t>Dynamic Distributed Service Architecture;</a:t>
            </a:r>
          </a:p>
          <a:p>
            <a:pPr algn="just"/>
            <a:r>
              <a:rPr lang="en-US" sz="2400" dirty="0" smtClean="0"/>
              <a:t>Integration of existing monitoring tools (via APIs);</a:t>
            </a:r>
          </a:p>
          <a:p>
            <a:pPr algn="just"/>
            <a:r>
              <a:rPr lang="en-US" sz="2400" dirty="0" smtClean="0"/>
              <a:t>Routing and Wavelength Assignment (RWA).</a:t>
            </a:r>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Autofit/>
          </a:bodyPr>
          <a:lstStyle/>
          <a:p>
            <a:pPr algn="just"/>
            <a:r>
              <a:rPr lang="en-US" sz="2400" dirty="0" smtClean="0"/>
              <a:t>This work describes the software developed by </a:t>
            </a:r>
            <a:r>
              <a:rPr lang="en-US" sz="2400" dirty="0" err="1" smtClean="0"/>
              <a:t>Padtec</a:t>
            </a:r>
            <a:r>
              <a:rPr lang="en-US" sz="2400" dirty="0" smtClean="0"/>
              <a:t> and </a:t>
            </a:r>
            <a:r>
              <a:rPr lang="en-US" sz="2400" dirty="0" err="1" smtClean="0"/>
              <a:t>Unicamp</a:t>
            </a:r>
            <a:r>
              <a:rPr lang="en-US" sz="2400" dirty="0" smtClean="0"/>
              <a:t> for demonstration at Super Computing 2014 (SC14). The plug-</a:t>
            </a:r>
            <a:r>
              <a:rPr lang="en-US" sz="2400" dirty="0" smtClean="0"/>
              <a:t>in controls </a:t>
            </a:r>
            <a:r>
              <a:rPr lang="en-US" sz="2400" dirty="0" err="1" smtClean="0"/>
              <a:t>Padtec’s</a:t>
            </a:r>
            <a:r>
              <a:rPr lang="en-US" sz="2400" dirty="0" smtClean="0"/>
              <a:t> Reconfigurable Optical Add/Drop Multiplexers (ROADMs), providing support to software </a:t>
            </a:r>
            <a:r>
              <a:rPr lang="en-US" sz="2400" dirty="0"/>
              <a:t>defined </a:t>
            </a:r>
            <a:r>
              <a:rPr lang="en-US" sz="2400" dirty="0" smtClean="0"/>
              <a:t>networking (SDN) using the </a:t>
            </a:r>
            <a:r>
              <a:rPr lang="en-US" sz="2400" dirty="0" err="1" smtClean="0"/>
              <a:t>OpenDayLight</a:t>
            </a:r>
            <a:r>
              <a:rPr lang="en-US" sz="2400" dirty="0" smtClean="0"/>
              <a:t> (ODL) controller. The main achievement was a peak rate of 1.55 </a:t>
            </a:r>
            <a:r>
              <a:rPr lang="en-US" sz="2400" dirty="0" err="1" smtClean="0"/>
              <a:t>Tbps</a:t>
            </a:r>
            <a:r>
              <a:rPr lang="en-US" sz="2400" dirty="0" smtClean="0"/>
              <a:t> provisioned using a third-part client application that sends commands to the ODL controller, increasing and decreasing the bandwidth as needed.</a:t>
            </a:r>
          </a:p>
        </p:txBody>
      </p:sp>
    </p:spTree>
    <p:extLst>
      <p:ext uri="{BB962C8B-B14F-4D97-AF65-F5344CB8AC3E}">
        <p14:creationId xmlns:p14="http://schemas.microsoft.com/office/powerpoint/2010/main" val="1742929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Application</a:t>
            </a:r>
            <a:endParaRPr lang="en-US" dirty="0"/>
          </a:p>
        </p:txBody>
      </p:sp>
      <p:sp>
        <p:nvSpPr>
          <p:cNvPr id="3" name="Content Placeholder 2"/>
          <p:cNvSpPr>
            <a:spLocks noGrp="1"/>
          </p:cNvSpPr>
          <p:nvPr>
            <p:ph idx="1"/>
          </p:nvPr>
        </p:nvSpPr>
        <p:spPr>
          <a:xfrm>
            <a:off x="457200" y="2247901"/>
            <a:ext cx="8229600" cy="3149600"/>
          </a:xfrm>
        </p:spPr>
        <p:txBody>
          <a:bodyPr>
            <a:noAutofit/>
          </a:bodyPr>
          <a:lstStyle/>
          <a:p>
            <a:pPr algn="just"/>
            <a:r>
              <a:rPr lang="en-US" sz="2400" dirty="0" smtClean="0"/>
              <a:t>FDT - Fast Data Transfer from Server to Storage System;</a:t>
            </a:r>
          </a:p>
          <a:p>
            <a:pPr algn="just"/>
            <a:r>
              <a:rPr lang="en-US" sz="2400" dirty="0" err="1" smtClean="0"/>
              <a:t>Lightpath</a:t>
            </a:r>
            <a:r>
              <a:rPr lang="en-US" sz="2400" dirty="0" smtClean="0"/>
              <a:t> management;</a:t>
            </a:r>
          </a:p>
          <a:p>
            <a:pPr algn="just"/>
            <a:r>
              <a:rPr lang="pt-BR" sz="2400" dirty="0" err="1" smtClean="0"/>
              <a:t>Preventive</a:t>
            </a:r>
            <a:r>
              <a:rPr lang="pt-BR" sz="2400" dirty="0" smtClean="0"/>
              <a:t> network </a:t>
            </a:r>
            <a:r>
              <a:rPr lang="pt-BR" sz="2400" dirty="0" err="1" smtClean="0"/>
              <a:t>diagnosis</a:t>
            </a:r>
            <a:r>
              <a:rPr lang="pt-BR" sz="2400" dirty="0" smtClean="0"/>
              <a:t>;</a:t>
            </a:r>
            <a:endParaRPr lang="en-US" sz="2400" dirty="0" smtClean="0"/>
          </a:p>
          <a:p>
            <a:pPr algn="just"/>
            <a:r>
              <a:rPr lang="en-US" sz="2400" dirty="0" smtClean="0"/>
              <a:t>Reads and writes coordinated, streams or a large set of files with smooth data flow across long-range networks;</a:t>
            </a:r>
          </a:p>
          <a:p>
            <a:pPr lvl="1" algn="just"/>
            <a:r>
              <a:rPr lang="en-US" sz="2000" dirty="0" smtClean="0"/>
              <a:t>Science programs handling hundreds of </a:t>
            </a:r>
            <a:r>
              <a:rPr lang="en-US" sz="2000" dirty="0" err="1" smtClean="0"/>
              <a:t>petabytes</a:t>
            </a:r>
            <a:r>
              <a:rPr lang="en-US" sz="2000" dirty="0" smtClean="0"/>
              <a:t> per year  </a:t>
            </a:r>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5838"/>
            <a:ext cx="8229600" cy="1782762"/>
          </a:xfrm>
        </p:spPr>
        <p:txBody>
          <a:bodyPr>
            <a:normAutofit/>
          </a:bodyPr>
          <a:lstStyle/>
          <a:p>
            <a:r>
              <a:rPr lang="en-US" dirty="0" smtClean="0"/>
              <a:t>Super Computing 2014 </a:t>
            </a:r>
            <a:endParaRPr lang="en-US" dirty="0"/>
          </a:p>
        </p:txBody>
      </p:sp>
      <p:pic>
        <p:nvPicPr>
          <p:cNvPr id="3" name="Picture 2" descr="http://www.altera.com/education/events/northamerica/images/SuperComputing14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692" y="1204253"/>
            <a:ext cx="3249948" cy="140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9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en-US" dirty="0" smtClean="0"/>
              <a:t>Directionless Interconnections</a:t>
            </a:r>
            <a:endParaRPr lang="en-US" dirty="0"/>
          </a:p>
        </p:txBody>
      </p:sp>
      <p:sp>
        <p:nvSpPr>
          <p:cNvPr id="7" name="CaixaDeTexto 6"/>
          <p:cNvSpPr txBox="1"/>
          <p:nvPr/>
        </p:nvSpPr>
        <p:spPr>
          <a:xfrm>
            <a:off x="1792120" y="5596716"/>
            <a:ext cx="1222001" cy="369332"/>
          </a:xfrm>
          <a:prstGeom prst="rect">
            <a:avLst/>
          </a:prstGeom>
          <a:noFill/>
        </p:spPr>
        <p:txBody>
          <a:bodyPr wrap="none" rtlCol="0">
            <a:spAutoFit/>
          </a:bodyPr>
          <a:lstStyle/>
          <a:p>
            <a:r>
              <a:rPr lang="en-US" dirty="0" smtClean="0"/>
              <a:t>Direction </a:t>
            </a:r>
            <a:r>
              <a:rPr lang="pt-BR" dirty="0" smtClean="0"/>
              <a:t>B</a:t>
            </a:r>
            <a:endParaRPr lang="pt-BR" dirty="0"/>
          </a:p>
        </p:txBody>
      </p:sp>
      <p:sp>
        <p:nvSpPr>
          <p:cNvPr id="8" name="CaixaDeTexto 7"/>
          <p:cNvSpPr txBox="1"/>
          <p:nvPr/>
        </p:nvSpPr>
        <p:spPr>
          <a:xfrm>
            <a:off x="3957960" y="5596716"/>
            <a:ext cx="1220399" cy="369332"/>
          </a:xfrm>
          <a:prstGeom prst="rect">
            <a:avLst/>
          </a:prstGeom>
          <a:noFill/>
        </p:spPr>
        <p:txBody>
          <a:bodyPr wrap="none" rtlCol="0">
            <a:spAutoFit/>
          </a:bodyPr>
          <a:lstStyle/>
          <a:p>
            <a:r>
              <a:rPr lang="en-US" dirty="0" smtClean="0"/>
              <a:t>Direction </a:t>
            </a:r>
            <a:r>
              <a:rPr lang="pt-BR" dirty="0" smtClean="0"/>
              <a:t>C</a:t>
            </a:r>
            <a:endParaRPr lang="pt-BR" dirty="0"/>
          </a:p>
        </p:txBody>
      </p:sp>
      <p:sp>
        <p:nvSpPr>
          <p:cNvPr id="10" name="CaixaDeTexto 9"/>
          <p:cNvSpPr txBox="1"/>
          <p:nvPr/>
        </p:nvSpPr>
        <p:spPr>
          <a:xfrm>
            <a:off x="6334224" y="5596716"/>
            <a:ext cx="1230017" cy="369332"/>
          </a:xfrm>
          <a:prstGeom prst="rect">
            <a:avLst/>
          </a:prstGeom>
          <a:noFill/>
        </p:spPr>
        <p:txBody>
          <a:bodyPr wrap="none" rtlCol="0">
            <a:spAutoFit/>
          </a:bodyPr>
          <a:lstStyle/>
          <a:p>
            <a:r>
              <a:rPr lang="en-US" dirty="0" smtClean="0"/>
              <a:t>Direction </a:t>
            </a:r>
            <a:r>
              <a:rPr lang="pt-BR" dirty="0" smtClean="0"/>
              <a:t>A</a:t>
            </a:r>
            <a:endParaRPr lang="pt-BR" dirty="0"/>
          </a:p>
        </p:txBody>
      </p:sp>
      <p:pic>
        <p:nvPicPr>
          <p:cNvPr id="11" name="Imagem 10" descr="frontalWSS-50.PNG"/>
          <p:cNvPicPr>
            <a:picLocks noChangeAspect="1"/>
          </p:cNvPicPr>
          <p:nvPr/>
        </p:nvPicPr>
        <p:blipFill>
          <a:blip r:embed="rId2" cstate="print"/>
          <a:stretch>
            <a:fillRect/>
          </a:stretch>
        </p:blipFill>
        <p:spPr>
          <a:xfrm>
            <a:off x="1432080" y="2644388"/>
            <a:ext cx="1733792" cy="2876952"/>
          </a:xfrm>
          <a:prstGeom prst="rect">
            <a:avLst/>
          </a:prstGeom>
        </p:spPr>
      </p:pic>
      <p:pic>
        <p:nvPicPr>
          <p:cNvPr id="12" name="Imagem 11" descr="frontalWSS-50.PNG"/>
          <p:cNvPicPr>
            <a:picLocks noChangeAspect="1"/>
          </p:cNvPicPr>
          <p:nvPr/>
        </p:nvPicPr>
        <p:blipFill>
          <a:blip r:embed="rId2" cstate="print"/>
          <a:stretch>
            <a:fillRect/>
          </a:stretch>
        </p:blipFill>
        <p:spPr>
          <a:xfrm>
            <a:off x="3664328" y="2644388"/>
            <a:ext cx="1733792" cy="2876952"/>
          </a:xfrm>
          <a:prstGeom prst="rect">
            <a:avLst/>
          </a:prstGeom>
        </p:spPr>
      </p:pic>
      <p:pic>
        <p:nvPicPr>
          <p:cNvPr id="13" name="Imagem 12" descr="frontalWSS-50.PNG"/>
          <p:cNvPicPr>
            <a:picLocks noChangeAspect="1"/>
          </p:cNvPicPr>
          <p:nvPr/>
        </p:nvPicPr>
        <p:blipFill>
          <a:blip r:embed="rId2" cstate="print"/>
          <a:stretch>
            <a:fillRect/>
          </a:stretch>
        </p:blipFill>
        <p:spPr>
          <a:xfrm>
            <a:off x="5902176" y="2644388"/>
            <a:ext cx="1733792" cy="2876952"/>
          </a:xfrm>
          <a:prstGeom prst="rect">
            <a:avLst/>
          </a:prstGeom>
        </p:spPr>
      </p:pic>
      <p:cxnSp>
        <p:nvCxnSpPr>
          <p:cNvPr id="17" name="Conector angulado 16"/>
          <p:cNvCxnSpPr/>
          <p:nvPr/>
        </p:nvCxnSpPr>
        <p:spPr>
          <a:xfrm rot="5400000" flipH="1" flipV="1">
            <a:off x="3813944" y="2437656"/>
            <a:ext cx="1296144" cy="288032"/>
          </a:xfrm>
          <a:prstGeom prst="bentConnector3">
            <a:avLst>
              <a:gd name="adj1" fmla="val 50000"/>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ector angulado 17"/>
          <p:cNvCxnSpPr/>
          <p:nvPr/>
        </p:nvCxnSpPr>
        <p:spPr>
          <a:xfrm rot="16200000" flipH="1">
            <a:off x="3237880" y="2437656"/>
            <a:ext cx="1296144" cy="288032"/>
          </a:xfrm>
          <a:prstGeom prst="bentConnector3">
            <a:avLst>
              <a:gd name="adj1" fmla="val 50000"/>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4349689" y="1573560"/>
            <a:ext cx="904415" cy="369332"/>
          </a:xfrm>
          <a:prstGeom prst="rect">
            <a:avLst/>
          </a:prstGeom>
          <a:noFill/>
        </p:spPr>
        <p:txBody>
          <a:bodyPr wrap="none" rtlCol="0">
            <a:spAutoFit/>
          </a:bodyPr>
          <a:lstStyle/>
          <a:p>
            <a:r>
              <a:rPr lang="pt-BR" dirty="0" smtClean="0"/>
              <a:t>DEMUX</a:t>
            </a:r>
            <a:endParaRPr lang="pt-BR" dirty="0"/>
          </a:p>
        </p:txBody>
      </p:sp>
      <p:sp>
        <p:nvSpPr>
          <p:cNvPr id="20" name="CaixaDeTexto 19"/>
          <p:cNvSpPr txBox="1"/>
          <p:nvPr/>
        </p:nvSpPr>
        <p:spPr>
          <a:xfrm>
            <a:off x="3381896" y="1573560"/>
            <a:ext cx="649537" cy="369332"/>
          </a:xfrm>
          <a:prstGeom prst="rect">
            <a:avLst/>
          </a:prstGeom>
          <a:noFill/>
        </p:spPr>
        <p:txBody>
          <a:bodyPr wrap="none" rtlCol="0">
            <a:spAutoFit/>
          </a:bodyPr>
          <a:lstStyle/>
          <a:p>
            <a:r>
              <a:rPr lang="pt-BR" dirty="0" smtClean="0"/>
              <a:t>MUX</a:t>
            </a:r>
            <a:endParaRPr lang="pt-BR" dirty="0"/>
          </a:p>
        </p:txBody>
      </p:sp>
      <p:sp>
        <p:nvSpPr>
          <p:cNvPr id="21" name="Elipse 20"/>
          <p:cNvSpPr/>
          <p:nvPr/>
        </p:nvSpPr>
        <p:spPr>
          <a:xfrm>
            <a:off x="1792120" y="4309864"/>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p:cNvSpPr/>
          <p:nvPr/>
        </p:nvSpPr>
        <p:spPr>
          <a:xfrm>
            <a:off x="6262216" y="4309864"/>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p:cNvSpPr/>
          <p:nvPr/>
        </p:nvSpPr>
        <p:spPr>
          <a:xfrm>
            <a:off x="4822056" y="4309864"/>
            <a:ext cx="288032" cy="432048"/>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p:cNvSpPr/>
          <p:nvPr/>
        </p:nvSpPr>
        <p:spPr>
          <a:xfrm>
            <a:off x="7054304" y="4309864"/>
            <a:ext cx="288032" cy="432048"/>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p:cNvSpPr/>
          <p:nvPr/>
        </p:nvSpPr>
        <p:spPr>
          <a:xfrm>
            <a:off x="2584208" y="4309864"/>
            <a:ext cx="288032" cy="432048"/>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p:cNvSpPr/>
          <p:nvPr/>
        </p:nvSpPr>
        <p:spPr>
          <a:xfrm>
            <a:off x="4029968" y="4309864"/>
            <a:ext cx="288032" cy="432048"/>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Forma livre 28"/>
          <p:cNvSpPr/>
          <p:nvPr/>
        </p:nvSpPr>
        <p:spPr>
          <a:xfrm>
            <a:off x="1941736" y="3877815"/>
            <a:ext cx="4392488" cy="616705"/>
          </a:xfrm>
          <a:custGeom>
            <a:avLst/>
            <a:gdLst>
              <a:gd name="connsiteX0" fmla="*/ 0 w 4987636"/>
              <a:gd name="connsiteY0" fmla="*/ 785090 h 785090"/>
              <a:gd name="connsiteX1" fmla="*/ 2479963 w 4987636"/>
              <a:gd name="connsiteY1" fmla="*/ 9236 h 785090"/>
              <a:gd name="connsiteX2" fmla="*/ 4987636 w 4987636"/>
              <a:gd name="connsiteY2" fmla="*/ 729672 h 785090"/>
            </a:gdLst>
            <a:ahLst/>
            <a:cxnLst>
              <a:cxn ang="0">
                <a:pos x="connsiteX0" y="connsiteY0"/>
              </a:cxn>
              <a:cxn ang="0">
                <a:pos x="connsiteX1" y="connsiteY1"/>
              </a:cxn>
              <a:cxn ang="0">
                <a:pos x="connsiteX2" y="connsiteY2"/>
              </a:cxn>
            </a:cxnLst>
            <a:rect l="l" t="t" r="r" b="b"/>
            <a:pathLst>
              <a:path w="4987636" h="785090">
                <a:moveTo>
                  <a:pt x="0" y="785090"/>
                </a:moveTo>
                <a:cubicBezTo>
                  <a:pt x="824345" y="401781"/>
                  <a:pt x="1648690" y="18472"/>
                  <a:pt x="2479963" y="9236"/>
                </a:cubicBezTo>
                <a:cubicBezTo>
                  <a:pt x="3311236" y="0"/>
                  <a:pt x="4149436" y="364836"/>
                  <a:pt x="4987636" y="729672"/>
                </a:cubicBezTo>
              </a:path>
            </a:pathLst>
          </a:cu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0" name="Forma livre 29"/>
          <p:cNvSpPr/>
          <p:nvPr/>
        </p:nvSpPr>
        <p:spPr>
          <a:xfrm>
            <a:off x="2733823" y="4563794"/>
            <a:ext cx="1409537" cy="394141"/>
          </a:xfrm>
          <a:custGeom>
            <a:avLst/>
            <a:gdLst>
              <a:gd name="connsiteX0" fmla="*/ 0 w 1676400"/>
              <a:gd name="connsiteY0" fmla="*/ 0 h 293255"/>
              <a:gd name="connsiteX1" fmla="*/ 817419 w 1676400"/>
              <a:gd name="connsiteY1" fmla="*/ 290946 h 293255"/>
              <a:gd name="connsiteX2" fmla="*/ 1676400 w 1676400"/>
              <a:gd name="connsiteY2" fmla="*/ 13855 h 293255"/>
            </a:gdLst>
            <a:ahLst/>
            <a:cxnLst>
              <a:cxn ang="0">
                <a:pos x="connsiteX0" y="connsiteY0"/>
              </a:cxn>
              <a:cxn ang="0">
                <a:pos x="connsiteX1" y="connsiteY1"/>
              </a:cxn>
              <a:cxn ang="0">
                <a:pos x="connsiteX2" y="connsiteY2"/>
              </a:cxn>
            </a:cxnLst>
            <a:rect l="l" t="t" r="r" b="b"/>
            <a:pathLst>
              <a:path w="1676400" h="293255">
                <a:moveTo>
                  <a:pt x="0" y="0"/>
                </a:moveTo>
                <a:cubicBezTo>
                  <a:pt x="269009" y="144318"/>
                  <a:pt x="538019" y="288637"/>
                  <a:pt x="817419" y="290946"/>
                </a:cubicBezTo>
                <a:cubicBezTo>
                  <a:pt x="1096819" y="293255"/>
                  <a:pt x="1386609" y="153555"/>
                  <a:pt x="1676400" y="13855"/>
                </a:cubicBezTo>
              </a:path>
            </a:pathLst>
          </a:cu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1" name="Forma livre 30"/>
          <p:cNvSpPr/>
          <p:nvPr/>
        </p:nvSpPr>
        <p:spPr>
          <a:xfrm>
            <a:off x="4974635" y="4494521"/>
            <a:ext cx="2223686" cy="463415"/>
          </a:xfrm>
          <a:custGeom>
            <a:avLst/>
            <a:gdLst>
              <a:gd name="connsiteX0" fmla="*/ 0 w 2507673"/>
              <a:gd name="connsiteY0" fmla="*/ 0 h 542637"/>
              <a:gd name="connsiteX1" fmla="*/ 1371600 w 2507673"/>
              <a:gd name="connsiteY1" fmla="*/ 526473 h 542637"/>
              <a:gd name="connsiteX2" fmla="*/ 2507673 w 2507673"/>
              <a:gd name="connsiteY2" fmla="*/ 96982 h 542637"/>
            </a:gdLst>
            <a:ahLst/>
            <a:cxnLst>
              <a:cxn ang="0">
                <a:pos x="connsiteX0" y="connsiteY0"/>
              </a:cxn>
              <a:cxn ang="0">
                <a:pos x="connsiteX1" y="connsiteY1"/>
              </a:cxn>
              <a:cxn ang="0">
                <a:pos x="connsiteX2" y="connsiteY2"/>
              </a:cxn>
            </a:cxnLst>
            <a:rect l="l" t="t" r="r" b="b"/>
            <a:pathLst>
              <a:path w="2507673" h="542637">
                <a:moveTo>
                  <a:pt x="0" y="0"/>
                </a:moveTo>
                <a:cubicBezTo>
                  <a:pt x="476827" y="255154"/>
                  <a:pt x="953655" y="510309"/>
                  <a:pt x="1371600" y="526473"/>
                </a:cubicBezTo>
                <a:cubicBezTo>
                  <a:pt x="1789545" y="542637"/>
                  <a:pt x="2148609" y="319809"/>
                  <a:pt x="2507673" y="96982"/>
                </a:cubicBezTo>
              </a:path>
            </a:pathLst>
          </a:cu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35" name="Conector de seta reta 34"/>
          <p:cNvCxnSpPr/>
          <p:nvPr/>
        </p:nvCxnSpPr>
        <p:spPr>
          <a:xfrm>
            <a:off x="948215" y="3301752"/>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ector de seta reta 35"/>
          <p:cNvCxnSpPr/>
          <p:nvPr/>
        </p:nvCxnSpPr>
        <p:spPr>
          <a:xfrm flipH="1">
            <a:off x="967265" y="3661792"/>
            <a:ext cx="993521"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ector de seta reta 36"/>
          <p:cNvCxnSpPr/>
          <p:nvPr/>
        </p:nvCxnSpPr>
        <p:spPr>
          <a:xfrm flipH="1">
            <a:off x="6371910" y="3301752"/>
            <a:ext cx="158417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p:nvPr/>
        </p:nvCxnSpPr>
        <p:spPr>
          <a:xfrm>
            <a:off x="6628043" y="3661792"/>
            <a:ext cx="129614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1437680" y="1501552"/>
            <a:ext cx="6264696" cy="4608512"/>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p:cNvSpPr txBox="1"/>
          <p:nvPr/>
        </p:nvSpPr>
        <p:spPr>
          <a:xfrm>
            <a:off x="6828547" y="1501552"/>
            <a:ext cx="873829" cy="461665"/>
          </a:xfrm>
          <a:prstGeom prst="rect">
            <a:avLst/>
          </a:prstGeom>
          <a:noFill/>
        </p:spPr>
        <p:txBody>
          <a:bodyPr wrap="none" rtlCol="0">
            <a:spAutoFit/>
          </a:bodyPr>
          <a:lstStyle/>
          <a:p>
            <a:r>
              <a:rPr lang="pt-BR" sz="2400" dirty="0" smtClean="0"/>
              <a:t>Site 1</a:t>
            </a:r>
            <a:endParaRPr lang="pt-BR" sz="2400" dirty="0"/>
          </a:p>
        </p:txBody>
      </p:sp>
      <p:sp>
        <p:nvSpPr>
          <p:cNvPr id="41" name="CaixaDeTexto 40"/>
          <p:cNvSpPr txBox="1"/>
          <p:nvPr/>
        </p:nvSpPr>
        <p:spPr>
          <a:xfrm rot="16200000">
            <a:off x="7043158" y="3219802"/>
            <a:ext cx="2410275" cy="461665"/>
          </a:xfrm>
          <a:prstGeom prst="rect">
            <a:avLst/>
          </a:prstGeom>
          <a:noFill/>
        </p:spPr>
        <p:txBody>
          <a:bodyPr wrap="none" rtlCol="0">
            <a:spAutoFit/>
          </a:bodyPr>
          <a:lstStyle/>
          <a:p>
            <a:r>
              <a:rPr lang="pt-BR" sz="2400" dirty="0" smtClean="0"/>
              <a:t>Site 2, </a:t>
            </a:r>
            <a:r>
              <a:rPr lang="en-US" sz="2400" dirty="0" smtClean="0"/>
              <a:t>Direction A</a:t>
            </a:r>
            <a:endParaRPr lang="pt-BR" sz="2400" dirty="0"/>
          </a:p>
        </p:txBody>
      </p:sp>
      <p:sp>
        <p:nvSpPr>
          <p:cNvPr id="42" name="CaixaDeTexto 41"/>
          <p:cNvSpPr txBox="1"/>
          <p:nvPr/>
        </p:nvSpPr>
        <p:spPr>
          <a:xfrm rot="16200000">
            <a:off x="-490358" y="3219802"/>
            <a:ext cx="2399055" cy="461665"/>
          </a:xfrm>
          <a:prstGeom prst="rect">
            <a:avLst/>
          </a:prstGeom>
          <a:noFill/>
        </p:spPr>
        <p:txBody>
          <a:bodyPr wrap="none" rtlCol="0">
            <a:spAutoFit/>
          </a:bodyPr>
          <a:lstStyle/>
          <a:p>
            <a:r>
              <a:rPr lang="en-US" sz="2400" dirty="0" smtClean="0"/>
              <a:t>Site 3, Direction B</a:t>
            </a:r>
            <a:endParaRPr lang="en-US" sz="2400" dirty="0"/>
          </a:p>
        </p:txBody>
      </p:sp>
      <p:sp>
        <p:nvSpPr>
          <p:cNvPr id="45" name="CaixaDeTexto 44"/>
          <p:cNvSpPr txBox="1"/>
          <p:nvPr/>
        </p:nvSpPr>
        <p:spPr>
          <a:xfrm rot="16200000">
            <a:off x="1606079" y="3144019"/>
            <a:ext cx="579005" cy="261610"/>
          </a:xfrm>
          <a:prstGeom prst="rect">
            <a:avLst/>
          </a:prstGeom>
          <a:noFill/>
        </p:spPr>
        <p:txBody>
          <a:bodyPr wrap="none" rtlCol="0">
            <a:spAutoFit/>
          </a:bodyPr>
          <a:lstStyle/>
          <a:p>
            <a:r>
              <a:rPr lang="en-US" sz="1050" dirty="0" smtClean="0"/>
              <a:t>Line IN</a:t>
            </a:r>
            <a:endParaRPr lang="en-US" sz="1050" dirty="0"/>
          </a:p>
        </p:txBody>
      </p:sp>
      <p:sp>
        <p:nvSpPr>
          <p:cNvPr id="46" name="CaixaDeTexto 45"/>
          <p:cNvSpPr txBox="1"/>
          <p:nvPr/>
        </p:nvSpPr>
        <p:spPr>
          <a:xfrm rot="16200000">
            <a:off x="1754287" y="3492252"/>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
        <p:nvSpPr>
          <p:cNvPr id="50" name="Forma livre 49"/>
          <p:cNvSpPr/>
          <p:nvPr/>
        </p:nvSpPr>
        <p:spPr>
          <a:xfrm>
            <a:off x="1951261" y="3915915"/>
            <a:ext cx="4392488" cy="616705"/>
          </a:xfrm>
          <a:custGeom>
            <a:avLst/>
            <a:gdLst>
              <a:gd name="connsiteX0" fmla="*/ 0 w 4987636"/>
              <a:gd name="connsiteY0" fmla="*/ 785090 h 785090"/>
              <a:gd name="connsiteX1" fmla="*/ 2479963 w 4987636"/>
              <a:gd name="connsiteY1" fmla="*/ 9236 h 785090"/>
              <a:gd name="connsiteX2" fmla="*/ 4987636 w 4987636"/>
              <a:gd name="connsiteY2" fmla="*/ 729672 h 785090"/>
            </a:gdLst>
            <a:ahLst/>
            <a:cxnLst>
              <a:cxn ang="0">
                <a:pos x="connsiteX0" y="connsiteY0"/>
              </a:cxn>
              <a:cxn ang="0">
                <a:pos x="connsiteX1" y="connsiteY1"/>
              </a:cxn>
              <a:cxn ang="0">
                <a:pos x="connsiteX2" y="connsiteY2"/>
              </a:cxn>
            </a:cxnLst>
            <a:rect l="l" t="t" r="r" b="b"/>
            <a:pathLst>
              <a:path w="4987636" h="785090">
                <a:moveTo>
                  <a:pt x="0" y="785090"/>
                </a:moveTo>
                <a:cubicBezTo>
                  <a:pt x="824345" y="401781"/>
                  <a:pt x="1648690" y="18472"/>
                  <a:pt x="2479963" y="9236"/>
                </a:cubicBezTo>
                <a:cubicBezTo>
                  <a:pt x="3311236" y="0"/>
                  <a:pt x="4149436" y="364836"/>
                  <a:pt x="4987636" y="729672"/>
                </a:cubicBezTo>
              </a:path>
            </a:pathLst>
          </a:cu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1" name="Forma livre 50"/>
          <p:cNvSpPr/>
          <p:nvPr/>
        </p:nvSpPr>
        <p:spPr>
          <a:xfrm>
            <a:off x="2733824" y="4516169"/>
            <a:ext cx="1409537" cy="394141"/>
          </a:xfrm>
          <a:custGeom>
            <a:avLst/>
            <a:gdLst>
              <a:gd name="connsiteX0" fmla="*/ 0 w 1676400"/>
              <a:gd name="connsiteY0" fmla="*/ 0 h 293255"/>
              <a:gd name="connsiteX1" fmla="*/ 817419 w 1676400"/>
              <a:gd name="connsiteY1" fmla="*/ 290946 h 293255"/>
              <a:gd name="connsiteX2" fmla="*/ 1676400 w 1676400"/>
              <a:gd name="connsiteY2" fmla="*/ 13855 h 293255"/>
            </a:gdLst>
            <a:ahLst/>
            <a:cxnLst>
              <a:cxn ang="0">
                <a:pos x="connsiteX0" y="connsiteY0"/>
              </a:cxn>
              <a:cxn ang="0">
                <a:pos x="connsiteX1" y="connsiteY1"/>
              </a:cxn>
              <a:cxn ang="0">
                <a:pos x="connsiteX2" y="connsiteY2"/>
              </a:cxn>
            </a:cxnLst>
            <a:rect l="l" t="t" r="r" b="b"/>
            <a:pathLst>
              <a:path w="1676400" h="293255">
                <a:moveTo>
                  <a:pt x="0" y="0"/>
                </a:moveTo>
                <a:cubicBezTo>
                  <a:pt x="269009" y="144318"/>
                  <a:pt x="538019" y="288637"/>
                  <a:pt x="817419" y="290946"/>
                </a:cubicBezTo>
                <a:cubicBezTo>
                  <a:pt x="1096819" y="293255"/>
                  <a:pt x="1386609" y="153555"/>
                  <a:pt x="1676400" y="13855"/>
                </a:cubicBezTo>
              </a:path>
            </a:pathLst>
          </a:cu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2" name="Forma livre 51"/>
          <p:cNvSpPr/>
          <p:nvPr/>
        </p:nvSpPr>
        <p:spPr>
          <a:xfrm>
            <a:off x="4975597" y="4453880"/>
            <a:ext cx="2223686" cy="463415"/>
          </a:xfrm>
          <a:custGeom>
            <a:avLst/>
            <a:gdLst>
              <a:gd name="connsiteX0" fmla="*/ 0 w 2507673"/>
              <a:gd name="connsiteY0" fmla="*/ 0 h 542637"/>
              <a:gd name="connsiteX1" fmla="*/ 1371600 w 2507673"/>
              <a:gd name="connsiteY1" fmla="*/ 526473 h 542637"/>
              <a:gd name="connsiteX2" fmla="*/ 2507673 w 2507673"/>
              <a:gd name="connsiteY2" fmla="*/ 96982 h 542637"/>
            </a:gdLst>
            <a:ahLst/>
            <a:cxnLst>
              <a:cxn ang="0">
                <a:pos x="connsiteX0" y="connsiteY0"/>
              </a:cxn>
              <a:cxn ang="0">
                <a:pos x="connsiteX1" y="connsiteY1"/>
              </a:cxn>
              <a:cxn ang="0">
                <a:pos x="connsiteX2" y="connsiteY2"/>
              </a:cxn>
            </a:cxnLst>
            <a:rect l="l" t="t" r="r" b="b"/>
            <a:pathLst>
              <a:path w="2507673" h="542637">
                <a:moveTo>
                  <a:pt x="0" y="0"/>
                </a:moveTo>
                <a:cubicBezTo>
                  <a:pt x="476827" y="255154"/>
                  <a:pt x="953655" y="510309"/>
                  <a:pt x="1371600" y="526473"/>
                </a:cubicBezTo>
                <a:cubicBezTo>
                  <a:pt x="1789545" y="542637"/>
                  <a:pt x="2148609" y="319809"/>
                  <a:pt x="2507673" y="96982"/>
                </a:cubicBezTo>
              </a:path>
            </a:pathLst>
          </a:cu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4" name="CaixaDeTexto 53"/>
          <p:cNvSpPr txBox="1"/>
          <p:nvPr/>
        </p:nvSpPr>
        <p:spPr>
          <a:xfrm>
            <a:off x="1732405" y="4424158"/>
            <a:ext cx="421910" cy="184666"/>
          </a:xfrm>
          <a:prstGeom prst="rect">
            <a:avLst/>
          </a:prstGeom>
          <a:noFill/>
        </p:spPr>
        <p:txBody>
          <a:bodyPr wrap="none" rtlCol="0">
            <a:spAutoFit/>
          </a:bodyPr>
          <a:lstStyle/>
          <a:p>
            <a:r>
              <a:rPr lang="en-US" sz="600" dirty="0" smtClean="0"/>
              <a:t>IN/OUT</a:t>
            </a:r>
            <a:endParaRPr lang="en-US" sz="600" dirty="0"/>
          </a:p>
        </p:txBody>
      </p:sp>
      <p:sp>
        <p:nvSpPr>
          <p:cNvPr id="55" name="CaixaDeTexto 54"/>
          <p:cNvSpPr txBox="1"/>
          <p:nvPr/>
        </p:nvSpPr>
        <p:spPr>
          <a:xfrm>
            <a:off x="2527326" y="4426393"/>
            <a:ext cx="421910" cy="184666"/>
          </a:xfrm>
          <a:prstGeom prst="rect">
            <a:avLst/>
          </a:prstGeom>
          <a:noFill/>
        </p:spPr>
        <p:txBody>
          <a:bodyPr wrap="none" rtlCol="0">
            <a:spAutoFit/>
          </a:bodyPr>
          <a:lstStyle/>
          <a:p>
            <a:r>
              <a:rPr lang="en-US" sz="600" dirty="0" smtClean="0"/>
              <a:t>IN/OUT</a:t>
            </a:r>
            <a:endParaRPr lang="en-US" sz="600" dirty="0"/>
          </a:p>
        </p:txBody>
      </p:sp>
      <p:sp>
        <p:nvSpPr>
          <p:cNvPr id="56" name="CaixaDeTexto 55"/>
          <p:cNvSpPr txBox="1"/>
          <p:nvPr/>
        </p:nvSpPr>
        <p:spPr>
          <a:xfrm>
            <a:off x="3969416" y="4432593"/>
            <a:ext cx="421910" cy="184666"/>
          </a:xfrm>
          <a:prstGeom prst="rect">
            <a:avLst/>
          </a:prstGeom>
          <a:noFill/>
        </p:spPr>
        <p:txBody>
          <a:bodyPr wrap="none" rtlCol="0">
            <a:spAutoFit/>
          </a:bodyPr>
          <a:lstStyle/>
          <a:p>
            <a:r>
              <a:rPr lang="en-US" sz="600" dirty="0" smtClean="0"/>
              <a:t>IN/OUT</a:t>
            </a:r>
            <a:endParaRPr lang="en-US" sz="600" dirty="0"/>
          </a:p>
        </p:txBody>
      </p:sp>
      <p:sp>
        <p:nvSpPr>
          <p:cNvPr id="57" name="CaixaDeTexto 56"/>
          <p:cNvSpPr txBox="1"/>
          <p:nvPr/>
        </p:nvSpPr>
        <p:spPr>
          <a:xfrm>
            <a:off x="4764337" y="4434828"/>
            <a:ext cx="421910" cy="184666"/>
          </a:xfrm>
          <a:prstGeom prst="rect">
            <a:avLst/>
          </a:prstGeom>
          <a:noFill/>
        </p:spPr>
        <p:txBody>
          <a:bodyPr wrap="none" rtlCol="0">
            <a:spAutoFit/>
          </a:bodyPr>
          <a:lstStyle/>
          <a:p>
            <a:r>
              <a:rPr lang="en-US" sz="600" dirty="0" smtClean="0"/>
              <a:t>IN/OUT</a:t>
            </a:r>
            <a:endParaRPr lang="en-US" sz="600" dirty="0"/>
          </a:p>
        </p:txBody>
      </p:sp>
      <p:sp>
        <p:nvSpPr>
          <p:cNvPr id="58" name="CaixaDeTexto 57"/>
          <p:cNvSpPr txBox="1"/>
          <p:nvPr/>
        </p:nvSpPr>
        <p:spPr>
          <a:xfrm>
            <a:off x="6201664" y="4437356"/>
            <a:ext cx="421910" cy="184666"/>
          </a:xfrm>
          <a:prstGeom prst="rect">
            <a:avLst/>
          </a:prstGeom>
          <a:noFill/>
        </p:spPr>
        <p:txBody>
          <a:bodyPr wrap="none" rtlCol="0">
            <a:spAutoFit/>
          </a:bodyPr>
          <a:lstStyle/>
          <a:p>
            <a:r>
              <a:rPr lang="en-US" sz="600" dirty="0" smtClean="0"/>
              <a:t>IN/OUT</a:t>
            </a:r>
            <a:endParaRPr lang="en-US" sz="600" dirty="0"/>
          </a:p>
        </p:txBody>
      </p:sp>
      <p:sp>
        <p:nvSpPr>
          <p:cNvPr id="59" name="CaixaDeTexto 58"/>
          <p:cNvSpPr txBox="1"/>
          <p:nvPr/>
        </p:nvSpPr>
        <p:spPr>
          <a:xfrm>
            <a:off x="6996585" y="4439591"/>
            <a:ext cx="421910" cy="184666"/>
          </a:xfrm>
          <a:prstGeom prst="rect">
            <a:avLst/>
          </a:prstGeom>
          <a:noFill/>
        </p:spPr>
        <p:txBody>
          <a:bodyPr wrap="none" rtlCol="0">
            <a:spAutoFit/>
          </a:bodyPr>
          <a:lstStyle/>
          <a:p>
            <a:r>
              <a:rPr lang="en-US" sz="600" dirty="0" smtClean="0"/>
              <a:t>IN/OUT</a:t>
            </a:r>
            <a:endParaRPr lang="en-US" sz="600" dirty="0"/>
          </a:p>
        </p:txBody>
      </p:sp>
      <p:sp>
        <p:nvSpPr>
          <p:cNvPr id="60" name="CaixaDeTexto 59"/>
          <p:cNvSpPr txBox="1"/>
          <p:nvPr/>
        </p:nvSpPr>
        <p:spPr>
          <a:xfrm rot="16200000">
            <a:off x="5959503" y="3147557"/>
            <a:ext cx="579005" cy="261610"/>
          </a:xfrm>
          <a:prstGeom prst="rect">
            <a:avLst/>
          </a:prstGeom>
          <a:noFill/>
        </p:spPr>
        <p:txBody>
          <a:bodyPr wrap="none" rtlCol="0">
            <a:spAutoFit/>
          </a:bodyPr>
          <a:lstStyle/>
          <a:p>
            <a:r>
              <a:rPr lang="en-US" sz="1050" dirty="0" smtClean="0"/>
              <a:t>Line IN</a:t>
            </a:r>
            <a:endParaRPr lang="en-US" sz="1050" dirty="0"/>
          </a:p>
        </p:txBody>
      </p:sp>
      <p:sp>
        <p:nvSpPr>
          <p:cNvPr id="61" name="CaixaDeTexto 60"/>
          <p:cNvSpPr txBox="1"/>
          <p:nvPr/>
        </p:nvSpPr>
        <p:spPr>
          <a:xfrm rot="16200000">
            <a:off x="6224674" y="3495790"/>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
        <p:nvSpPr>
          <p:cNvPr id="64" name="CaixaDeTexto 63"/>
          <p:cNvSpPr txBox="1"/>
          <p:nvPr/>
        </p:nvSpPr>
        <p:spPr>
          <a:xfrm rot="16200000">
            <a:off x="3744505" y="3343543"/>
            <a:ext cx="579005" cy="261610"/>
          </a:xfrm>
          <a:prstGeom prst="rect">
            <a:avLst/>
          </a:prstGeom>
          <a:noFill/>
        </p:spPr>
        <p:txBody>
          <a:bodyPr wrap="none" rtlCol="0">
            <a:spAutoFit/>
          </a:bodyPr>
          <a:lstStyle/>
          <a:p>
            <a:r>
              <a:rPr lang="en-US" sz="1050" dirty="0" smtClean="0"/>
              <a:t>Line IN</a:t>
            </a:r>
            <a:endParaRPr lang="en-US" sz="1050" dirty="0"/>
          </a:p>
        </p:txBody>
      </p:sp>
      <p:sp>
        <p:nvSpPr>
          <p:cNvPr id="65" name="CaixaDeTexto 64"/>
          <p:cNvSpPr txBox="1"/>
          <p:nvPr/>
        </p:nvSpPr>
        <p:spPr>
          <a:xfrm rot="16200000">
            <a:off x="4009676" y="3404685"/>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Tree>
    <p:extLst>
      <p:ext uri="{BB962C8B-B14F-4D97-AF65-F5344CB8AC3E}">
        <p14:creationId xmlns:p14="http://schemas.microsoft.com/office/powerpoint/2010/main" val="37149636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en-US" dirty="0" smtClean="0"/>
              <a:t>Management of SC14</a:t>
            </a:r>
            <a:endParaRPr lang="en-US" dirty="0"/>
          </a:p>
        </p:txBody>
      </p:sp>
      <p:pic>
        <p:nvPicPr>
          <p:cNvPr id="47" name="Picture 9" descr="0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720" y="1607220"/>
            <a:ext cx="2337832" cy="10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tângulo 53"/>
          <p:cNvSpPr/>
          <p:nvPr/>
        </p:nvSpPr>
        <p:spPr>
          <a:xfrm>
            <a:off x="3795425" y="3263404"/>
            <a:ext cx="936104" cy="464982"/>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Seta para cima e para baixo 91"/>
          <p:cNvSpPr/>
          <p:nvPr/>
        </p:nvSpPr>
        <p:spPr>
          <a:xfrm>
            <a:off x="4936480" y="2687340"/>
            <a:ext cx="511388" cy="20075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p:cNvSpPr/>
          <p:nvPr/>
        </p:nvSpPr>
        <p:spPr>
          <a:xfrm>
            <a:off x="2437056" y="2255292"/>
            <a:ext cx="1102850" cy="464982"/>
          </a:xfrm>
          <a:prstGeom prst="rect">
            <a:avLst/>
          </a:prstGeom>
          <a:solidFill>
            <a:schemeClr val="accent5"/>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CaixaDeTexto 61"/>
          <p:cNvSpPr txBox="1"/>
          <p:nvPr/>
        </p:nvSpPr>
        <p:spPr>
          <a:xfrm>
            <a:off x="5728568" y="4703564"/>
            <a:ext cx="2666132" cy="1415772"/>
          </a:xfrm>
          <a:prstGeom prst="rect">
            <a:avLst/>
          </a:prstGeom>
          <a:noFill/>
        </p:spPr>
        <p:txBody>
          <a:bodyPr wrap="square" rtlCol="0">
            <a:spAutoFit/>
          </a:bodyPr>
          <a:lstStyle/>
          <a:p>
            <a:r>
              <a:rPr lang="en-US" sz="1600" b="1" u="sng" dirty="0" err="1" smtClean="0"/>
              <a:t>RoadMap</a:t>
            </a:r>
            <a:r>
              <a:rPr lang="en-US" sz="1600" b="1" u="sng" dirty="0" smtClean="0"/>
              <a:t> :</a:t>
            </a:r>
          </a:p>
          <a:p>
            <a:pPr marL="171450" indent="-171450">
              <a:buFont typeface="Arial" panose="020B0604020202020204" pitchFamily="34" charset="0"/>
              <a:buChar char="•"/>
            </a:pPr>
            <a:r>
              <a:rPr lang="en-US" sz="1400" dirty="0" smtClean="0"/>
              <a:t>NE Features and constraints modeled in YANG, using </a:t>
            </a:r>
            <a:r>
              <a:rPr lang="en-US" sz="1400" dirty="0" err="1" smtClean="0"/>
              <a:t>Padtec</a:t>
            </a:r>
            <a:r>
              <a:rPr lang="en-US" sz="1400" dirty="0" smtClean="0"/>
              <a:t> YANG model</a:t>
            </a:r>
          </a:p>
          <a:p>
            <a:pPr marL="171450" indent="-171450">
              <a:buFont typeface="Arial" panose="020B0604020202020204" pitchFamily="34" charset="0"/>
              <a:buChar char="•"/>
            </a:pPr>
            <a:r>
              <a:rPr lang="en-US" sz="1400" dirty="0" smtClean="0"/>
              <a:t>NE mode changed via Software Upgrade/Downgrade</a:t>
            </a:r>
          </a:p>
        </p:txBody>
      </p:sp>
      <p:sp>
        <p:nvSpPr>
          <p:cNvPr id="63" name="CaixaDeTexto 62"/>
          <p:cNvSpPr txBox="1"/>
          <p:nvPr/>
        </p:nvSpPr>
        <p:spPr>
          <a:xfrm>
            <a:off x="3752751" y="3199904"/>
            <a:ext cx="1039713" cy="584775"/>
          </a:xfrm>
          <a:prstGeom prst="rect">
            <a:avLst/>
          </a:prstGeom>
          <a:noFill/>
        </p:spPr>
        <p:txBody>
          <a:bodyPr wrap="square" rtlCol="0">
            <a:spAutoFit/>
          </a:bodyPr>
          <a:lstStyle/>
          <a:p>
            <a:pPr algn="ctr"/>
            <a:r>
              <a:rPr lang="pt-BR" sz="1600" dirty="0" err="1" smtClean="0"/>
              <a:t>Padtec</a:t>
            </a:r>
            <a:r>
              <a:rPr lang="pt-BR" sz="1600" dirty="0" smtClean="0"/>
              <a:t> NMS</a:t>
            </a:r>
            <a:endParaRPr lang="pt-BR" sz="1600" dirty="0"/>
          </a:p>
        </p:txBody>
      </p:sp>
      <p:grpSp>
        <p:nvGrpSpPr>
          <p:cNvPr id="66" name="Grupo 77"/>
          <p:cNvGrpSpPr/>
          <p:nvPr/>
        </p:nvGrpSpPr>
        <p:grpSpPr>
          <a:xfrm>
            <a:off x="4220141" y="2570715"/>
            <a:ext cx="511388" cy="678018"/>
            <a:chOff x="3099251" y="2053279"/>
            <a:chExt cx="511388" cy="678018"/>
          </a:xfrm>
        </p:grpSpPr>
        <p:sp>
          <p:nvSpPr>
            <p:cNvPr id="67" name="Seta para cima e para baixo 66"/>
            <p:cNvSpPr/>
            <p:nvPr/>
          </p:nvSpPr>
          <p:spPr>
            <a:xfrm>
              <a:off x="3099251" y="2053279"/>
              <a:ext cx="511388" cy="6780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aixaDeTexto 67"/>
            <p:cNvSpPr txBox="1"/>
            <p:nvPr/>
          </p:nvSpPr>
          <p:spPr>
            <a:xfrm rot="16200000">
              <a:off x="3101159" y="2280632"/>
              <a:ext cx="507571" cy="276999"/>
            </a:xfrm>
            <a:prstGeom prst="rect">
              <a:avLst/>
            </a:prstGeom>
            <a:noFill/>
          </p:spPr>
          <p:txBody>
            <a:bodyPr wrap="square" rtlCol="0">
              <a:spAutoFit/>
            </a:bodyPr>
            <a:lstStyle/>
            <a:p>
              <a:pPr algn="ctr"/>
              <a:r>
                <a:rPr lang="pt-BR" sz="1200" dirty="0" smtClean="0"/>
                <a:t>GUI</a:t>
              </a:r>
              <a:endParaRPr lang="pt-BR" sz="1200" dirty="0"/>
            </a:p>
          </p:txBody>
        </p:sp>
      </p:grpSp>
      <p:sp>
        <p:nvSpPr>
          <p:cNvPr id="69" name="Seta para cima e para baixo 68"/>
          <p:cNvSpPr/>
          <p:nvPr/>
        </p:nvSpPr>
        <p:spPr>
          <a:xfrm>
            <a:off x="4222570" y="3758266"/>
            <a:ext cx="511388" cy="920482"/>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CaixaDeTexto 69"/>
          <p:cNvSpPr txBox="1"/>
          <p:nvPr/>
        </p:nvSpPr>
        <p:spPr>
          <a:xfrm rot="16200000">
            <a:off x="3953404" y="3827240"/>
            <a:ext cx="1071217" cy="307777"/>
          </a:xfrm>
          <a:prstGeom prst="rect">
            <a:avLst/>
          </a:prstGeom>
          <a:noFill/>
        </p:spPr>
        <p:txBody>
          <a:bodyPr wrap="square" rtlCol="0">
            <a:spAutoFit/>
          </a:bodyPr>
          <a:lstStyle/>
          <a:p>
            <a:r>
              <a:rPr lang="pt-BR" sz="1400" dirty="0" smtClean="0"/>
              <a:t>PPM3</a:t>
            </a:r>
            <a:endParaRPr lang="pt-BR" sz="2000" dirty="0"/>
          </a:p>
        </p:txBody>
      </p:sp>
      <p:sp>
        <p:nvSpPr>
          <p:cNvPr id="71" name="CaixaDeTexto 70"/>
          <p:cNvSpPr txBox="1"/>
          <p:nvPr/>
        </p:nvSpPr>
        <p:spPr>
          <a:xfrm rot="16200000">
            <a:off x="4662179" y="3197689"/>
            <a:ext cx="1071217" cy="338554"/>
          </a:xfrm>
          <a:prstGeom prst="rect">
            <a:avLst/>
          </a:prstGeom>
          <a:noFill/>
        </p:spPr>
        <p:txBody>
          <a:bodyPr wrap="square" rtlCol="0">
            <a:spAutoFit/>
          </a:bodyPr>
          <a:lstStyle/>
          <a:p>
            <a:r>
              <a:rPr lang="pt-BR" sz="1600" dirty="0" smtClean="0"/>
              <a:t>CLI</a:t>
            </a:r>
            <a:endParaRPr lang="pt-BR" sz="2400" dirty="0"/>
          </a:p>
        </p:txBody>
      </p:sp>
      <p:sp>
        <p:nvSpPr>
          <p:cNvPr id="72" name="Retângulo 71"/>
          <p:cNvSpPr/>
          <p:nvPr/>
        </p:nvSpPr>
        <p:spPr>
          <a:xfrm>
            <a:off x="4304932" y="4919091"/>
            <a:ext cx="1066986" cy="1001971"/>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p:cNvSpPr/>
          <p:nvPr/>
        </p:nvSpPr>
        <p:spPr>
          <a:xfrm>
            <a:off x="4128999" y="4833558"/>
            <a:ext cx="1184045" cy="1015496"/>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73"/>
          <p:cNvSpPr/>
          <p:nvPr/>
        </p:nvSpPr>
        <p:spPr>
          <a:xfrm>
            <a:off x="3989956" y="4726302"/>
            <a:ext cx="1276383" cy="1037219"/>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CaixaDeTexto 74"/>
          <p:cNvSpPr txBox="1"/>
          <p:nvPr/>
        </p:nvSpPr>
        <p:spPr>
          <a:xfrm>
            <a:off x="3953299" y="4753487"/>
            <a:ext cx="1381961" cy="461665"/>
          </a:xfrm>
          <a:prstGeom prst="rect">
            <a:avLst/>
          </a:prstGeom>
          <a:noFill/>
        </p:spPr>
        <p:txBody>
          <a:bodyPr wrap="square" rtlCol="0">
            <a:spAutoFit/>
          </a:bodyPr>
          <a:lstStyle/>
          <a:p>
            <a:pPr algn="ctr"/>
            <a:r>
              <a:rPr lang="pt-BR" sz="1200" dirty="0" smtClean="0"/>
              <a:t>Network </a:t>
            </a:r>
            <a:r>
              <a:rPr lang="pt-BR" sz="1200" dirty="0" err="1" smtClean="0"/>
              <a:t>Elements</a:t>
            </a:r>
            <a:r>
              <a:rPr lang="pt-BR" sz="1200" dirty="0" smtClean="0"/>
              <a:t>  (NMSN </a:t>
            </a:r>
            <a:r>
              <a:rPr lang="pt-BR" sz="1200" dirty="0" err="1" smtClean="0"/>
              <a:t>mode</a:t>
            </a:r>
            <a:r>
              <a:rPr lang="pt-BR" sz="1200" dirty="0" smtClean="0"/>
              <a:t>)</a:t>
            </a:r>
            <a:endParaRPr lang="pt-BR" sz="1200" dirty="0"/>
          </a:p>
        </p:txBody>
      </p:sp>
      <p:sp>
        <p:nvSpPr>
          <p:cNvPr id="76" name="CaixaDeTexto 75"/>
          <p:cNvSpPr txBox="1"/>
          <p:nvPr/>
        </p:nvSpPr>
        <p:spPr>
          <a:xfrm>
            <a:off x="2272184" y="2255292"/>
            <a:ext cx="1350196" cy="461665"/>
          </a:xfrm>
          <a:prstGeom prst="rect">
            <a:avLst/>
          </a:prstGeom>
          <a:noFill/>
          <a:ln>
            <a:noFill/>
          </a:ln>
        </p:spPr>
        <p:txBody>
          <a:bodyPr wrap="square" rtlCol="0">
            <a:spAutoFit/>
          </a:bodyPr>
          <a:lstStyle/>
          <a:p>
            <a:pPr algn="ctr"/>
            <a:r>
              <a:rPr lang="pt-BR" sz="1200" dirty="0" err="1" smtClean="0"/>
              <a:t>Controller</a:t>
            </a:r>
            <a:r>
              <a:rPr lang="pt-BR" sz="1200" dirty="0" smtClean="0"/>
              <a:t> API</a:t>
            </a:r>
          </a:p>
          <a:p>
            <a:pPr algn="ctr"/>
            <a:r>
              <a:rPr lang="pt-BR" sz="1200" dirty="0" smtClean="0"/>
              <a:t>(</a:t>
            </a:r>
            <a:r>
              <a:rPr lang="pt-BR" sz="1200" dirty="0" err="1" smtClean="0"/>
              <a:t>OpenDaylight</a:t>
            </a:r>
            <a:r>
              <a:rPr lang="pt-BR" sz="1200" dirty="0" smtClean="0"/>
              <a:t>)</a:t>
            </a:r>
            <a:endParaRPr lang="pt-BR" sz="1200" dirty="0"/>
          </a:p>
        </p:txBody>
      </p:sp>
      <p:grpSp>
        <p:nvGrpSpPr>
          <p:cNvPr id="77" name="Grupo 77"/>
          <p:cNvGrpSpPr/>
          <p:nvPr/>
        </p:nvGrpSpPr>
        <p:grpSpPr>
          <a:xfrm>
            <a:off x="3651409" y="2585386"/>
            <a:ext cx="511388" cy="678018"/>
            <a:chOff x="3099251" y="2053279"/>
            <a:chExt cx="511388" cy="678018"/>
          </a:xfrm>
        </p:grpSpPr>
        <p:sp>
          <p:nvSpPr>
            <p:cNvPr id="78" name="Seta para cima e para baixo 78"/>
            <p:cNvSpPr/>
            <p:nvPr/>
          </p:nvSpPr>
          <p:spPr>
            <a:xfrm>
              <a:off x="3099251" y="2053279"/>
              <a:ext cx="511388" cy="6780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CaixaDeTexto 79"/>
            <p:cNvSpPr txBox="1"/>
            <p:nvPr/>
          </p:nvSpPr>
          <p:spPr>
            <a:xfrm rot="16200000">
              <a:off x="3101159" y="2280632"/>
              <a:ext cx="507571" cy="276999"/>
            </a:xfrm>
            <a:prstGeom prst="rect">
              <a:avLst/>
            </a:prstGeom>
            <a:noFill/>
          </p:spPr>
          <p:txBody>
            <a:bodyPr wrap="square" rtlCol="0">
              <a:spAutoFit/>
            </a:bodyPr>
            <a:lstStyle/>
            <a:p>
              <a:pPr algn="ctr"/>
              <a:r>
                <a:rPr lang="pt-BR" sz="1200" dirty="0" smtClean="0"/>
                <a:t>REST</a:t>
              </a:r>
              <a:endParaRPr lang="pt-BR" sz="1200" dirty="0"/>
            </a:p>
          </p:txBody>
        </p:sp>
      </p:grpSp>
    </p:spTree>
    <p:extLst>
      <p:ext uri="{BB962C8B-B14F-4D97-AF65-F5344CB8AC3E}">
        <p14:creationId xmlns:p14="http://schemas.microsoft.com/office/powerpoint/2010/main" val="3714963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5838"/>
            <a:ext cx="8229600" cy="1782762"/>
          </a:xfrm>
        </p:spPr>
        <p:txBody>
          <a:bodyPr>
            <a:normAutofit/>
          </a:bodyPr>
          <a:lstStyle/>
          <a:p>
            <a:r>
              <a:rPr lang="en-US" dirty="0" smtClean="0"/>
              <a:t>Super Computing 2014 </a:t>
            </a:r>
            <a:br>
              <a:rPr lang="en-US" dirty="0" smtClean="0"/>
            </a:br>
            <a:r>
              <a:rPr lang="en-US" dirty="0" smtClean="0"/>
              <a:t>Results</a:t>
            </a:r>
            <a:endParaRPr lang="en-US" dirty="0"/>
          </a:p>
        </p:txBody>
      </p:sp>
      <p:pic>
        <p:nvPicPr>
          <p:cNvPr id="3" name="Picture 2" descr="http://www.altera.com/education/events/northamerica/images/SuperComputing14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880" y="875636"/>
            <a:ext cx="3185083" cy="138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9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SC14 Demo Results by Prof. Harvey Newman</a:t>
            </a:r>
            <a:endParaRPr lang="en-US" dirty="0"/>
          </a:p>
        </p:txBody>
      </p:sp>
      <p:sp>
        <p:nvSpPr>
          <p:cNvPr id="3" name="Content Placeholder 2"/>
          <p:cNvSpPr>
            <a:spLocks noGrp="1"/>
          </p:cNvSpPr>
          <p:nvPr>
            <p:ph idx="1"/>
          </p:nvPr>
        </p:nvSpPr>
        <p:spPr>
          <a:xfrm>
            <a:off x="457200" y="1600200"/>
            <a:ext cx="8229600" cy="4792133"/>
          </a:xfrm>
        </p:spPr>
        <p:txBody>
          <a:bodyPr>
            <a:noAutofit/>
          </a:bodyPr>
          <a:lstStyle/>
          <a:p>
            <a:r>
              <a:rPr lang="en-US" sz="1300" dirty="0"/>
              <a:t>We sustained 1.4 </a:t>
            </a:r>
            <a:r>
              <a:rPr lang="en-US" sz="1300" dirty="0" err="1"/>
              <a:t>Tbps</a:t>
            </a:r>
            <a:r>
              <a:rPr lang="en-US" sz="1300" dirty="0"/>
              <a:t> during our memory to memory </a:t>
            </a:r>
            <a:r>
              <a:rPr lang="en-US" sz="1300" dirty="0" err="1" smtClean="0"/>
              <a:t>warmups</a:t>
            </a:r>
            <a:r>
              <a:rPr lang="en-US" sz="1300" dirty="0" smtClean="0"/>
              <a:t> </a:t>
            </a:r>
            <a:r>
              <a:rPr lang="en-US" sz="1300" dirty="0"/>
              <a:t>on the first day. The peak was 1.55 </a:t>
            </a:r>
            <a:r>
              <a:rPr lang="en-US" sz="1300" dirty="0" err="1"/>
              <a:t>Tbps</a:t>
            </a:r>
            <a:r>
              <a:rPr lang="en-US" sz="1300" dirty="0"/>
              <a:t> in and out of the </a:t>
            </a:r>
            <a:r>
              <a:rPr lang="en-US" sz="1300" dirty="0" smtClean="0"/>
              <a:t>Caltech booth. During </a:t>
            </a:r>
            <a:r>
              <a:rPr lang="en-US" sz="1300" dirty="0"/>
              <a:t>the warm up we also had 1 </a:t>
            </a:r>
            <a:r>
              <a:rPr lang="en-US" sz="1300" dirty="0" err="1"/>
              <a:t>Echostreams</a:t>
            </a:r>
            <a:r>
              <a:rPr lang="en-US" sz="1300" dirty="0"/>
              <a:t> server </a:t>
            </a:r>
            <a:r>
              <a:rPr lang="en-US" sz="1300" dirty="0" smtClean="0"/>
              <a:t>doing  </a:t>
            </a:r>
            <a:r>
              <a:rPr lang="en-US" sz="1300" dirty="0"/>
              <a:t>a total of &gt; 150G in and out of its two </a:t>
            </a:r>
            <a:r>
              <a:rPr lang="en-US" sz="1300" dirty="0" err="1"/>
              <a:t>Mellanox</a:t>
            </a:r>
            <a:r>
              <a:rPr lang="en-US" sz="1300" dirty="0"/>
              <a:t> NICs </a:t>
            </a:r>
            <a:r>
              <a:rPr lang="en-US" sz="1300" dirty="0" smtClean="0"/>
              <a:t>simultaneously. Disk </a:t>
            </a:r>
            <a:r>
              <a:rPr lang="en-US" sz="1300" dirty="0"/>
              <a:t>to memory we reached a peak of 1.01 </a:t>
            </a:r>
            <a:r>
              <a:rPr lang="en-US" sz="1300" dirty="0" err="1"/>
              <a:t>Tbps</a:t>
            </a:r>
            <a:r>
              <a:rPr lang="en-US" sz="1300" dirty="0"/>
              <a:t>, </a:t>
            </a:r>
            <a:r>
              <a:rPr lang="en-US" sz="1300" dirty="0" smtClean="0"/>
              <a:t>reaching our </a:t>
            </a:r>
            <a:r>
              <a:rPr lang="en-US" sz="1300" dirty="0"/>
              <a:t>goal. We have been able to sustain </a:t>
            </a:r>
            <a:r>
              <a:rPr lang="en-US" sz="1300" dirty="0" smtClean="0"/>
              <a:t>940+ </a:t>
            </a:r>
            <a:r>
              <a:rPr lang="en-US" sz="1300" dirty="0"/>
              <a:t>for long </a:t>
            </a:r>
            <a:r>
              <a:rPr lang="en-US" sz="1300" dirty="0" smtClean="0"/>
              <a:t>periods.</a:t>
            </a:r>
            <a:endParaRPr lang="en-US" sz="1300" dirty="0"/>
          </a:p>
          <a:p>
            <a:r>
              <a:rPr lang="en-US" sz="1300" dirty="0" smtClean="0"/>
              <a:t>We </a:t>
            </a:r>
            <a:r>
              <a:rPr lang="en-US" sz="1300" dirty="0"/>
              <a:t>sent and received 11 Petabytes of data to and from the </a:t>
            </a:r>
            <a:r>
              <a:rPr lang="en-US" sz="1300" dirty="0" smtClean="0"/>
              <a:t>Caltech </a:t>
            </a:r>
            <a:r>
              <a:rPr lang="en-US" sz="1300" dirty="0"/>
              <a:t>booth. 3.7 Petabytes went over the wide </a:t>
            </a:r>
            <a:r>
              <a:rPr lang="en-US" sz="1300" dirty="0" smtClean="0"/>
              <a:t>area </a:t>
            </a:r>
            <a:r>
              <a:rPr lang="en-US" sz="1300" dirty="0"/>
              <a:t>between New Orleans and Caltech, Victoria, Michigan</a:t>
            </a:r>
            <a:r>
              <a:rPr lang="en-US" sz="1300" dirty="0" smtClean="0"/>
              <a:t>, </a:t>
            </a:r>
            <a:r>
              <a:rPr lang="en-US" sz="1300" dirty="0"/>
              <a:t>Sao Paulo and NERSC. </a:t>
            </a:r>
            <a:endParaRPr lang="en-US" sz="1300" dirty="0" smtClean="0"/>
          </a:p>
          <a:p>
            <a:r>
              <a:rPr lang="en-US" sz="1300" dirty="0" smtClean="0"/>
              <a:t>We </a:t>
            </a:r>
            <a:r>
              <a:rPr lang="en-US" sz="1300" dirty="0"/>
              <a:t>had sustained flows of very close to 100G in one </a:t>
            </a:r>
            <a:r>
              <a:rPr lang="en-US" sz="1300" dirty="0" smtClean="0"/>
              <a:t>direction from </a:t>
            </a:r>
            <a:r>
              <a:rPr lang="en-US" sz="1300" dirty="0" err="1"/>
              <a:t>UVic</a:t>
            </a:r>
            <a:r>
              <a:rPr lang="en-US" sz="1300" dirty="0"/>
              <a:t>; and large flows often making up a big fraction of </a:t>
            </a:r>
            <a:r>
              <a:rPr lang="en-US" sz="1300" dirty="0" smtClean="0"/>
              <a:t>100G to </a:t>
            </a:r>
            <a:r>
              <a:rPr lang="en-US" sz="1300" dirty="0"/>
              <a:t>and/or from Caltech, </a:t>
            </a:r>
            <a:r>
              <a:rPr lang="en-US" sz="1300" dirty="0" err="1"/>
              <a:t>UMich</a:t>
            </a:r>
            <a:r>
              <a:rPr lang="en-US" sz="1300" dirty="0"/>
              <a:t>, and Sao Paulo. There were also </a:t>
            </a:r>
            <a:r>
              <a:rPr lang="en-US" sz="1300" dirty="0" smtClean="0"/>
              <a:t>new disk </a:t>
            </a:r>
            <a:r>
              <a:rPr lang="en-US" sz="1300" dirty="0"/>
              <a:t>to disk and memory to memory records between the </a:t>
            </a:r>
            <a:r>
              <a:rPr lang="en-US" sz="1300" dirty="0" smtClean="0"/>
              <a:t>Northern </a:t>
            </a:r>
            <a:r>
              <a:rPr lang="en-US" sz="1300" dirty="0"/>
              <a:t>and Southern hemispheres</a:t>
            </a:r>
            <a:r>
              <a:rPr lang="en-US" sz="1300" dirty="0" smtClean="0"/>
              <a:t>.</a:t>
            </a:r>
          </a:p>
          <a:p>
            <a:r>
              <a:rPr lang="en-US" sz="1300" dirty="0" smtClean="0"/>
              <a:t>In </a:t>
            </a:r>
            <a:r>
              <a:rPr lang="en-US" sz="1300" dirty="0"/>
              <a:t>terms of wide area traffic rates, we reached 370G sustained, and </a:t>
            </a:r>
            <a:r>
              <a:rPr lang="en-US" sz="1300" dirty="0" smtClean="0"/>
              <a:t>310G </a:t>
            </a:r>
            <a:r>
              <a:rPr lang="en-US" sz="1300" dirty="0"/>
              <a:t>for a long time, with a solid 100G (99.74G to </a:t>
            </a:r>
            <a:r>
              <a:rPr lang="en-US" sz="1300" dirty="0" err="1"/>
              <a:t>UVic</a:t>
            </a:r>
            <a:r>
              <a:rPr lang="en-US" sz="1300" dirty="0"/>
              <a:t>), up to </a:t>
            </a:r>
            <a:r>
              <a:rPr lang="en-US" sz="1300" dirty="0" smtClean="0"/>
              <a:t>100G </a:t>
            </a:r>
            <a:r>
              <a:rPr lang="en-US" sz="1300" dirty="0"/>
              <a:t>from </a:t>
            </a:r>
            <a:r>
              <a:rPr lang="en-US" sz="1300" dirty="0" err="1"/>
              <a:t>Umich</a:t>
            </a:r>
            <a:r>
              <a:rPr lang="en-US" sz="1300" dirty="0"/>
              <a:t>, and up to 93G from Caltech, 92.5G from the </a:t>
            </a:r>
            <a:r>
              <a:rPr lang="en-US" sz="1300" dirty="0" smtClean="0"/>
              <a:t>combination </a:t>
            </a:r>
            <a:r>
              <a:rPr lang="en-US" sz="1300" dirty="0"/>
              <a:t>of CERN and Sao Paulo (via FLR), and 45G from NERSC. </a:t>
            </a:r>
            <a:endParaRPr lang="en-US" sz="1300" dirty="0" smtClean="0"/>
          </a:p>
          <a:p>
            <a:r>
              <a:rPr lang="en-US" sz="1300" dirty="0" smtClean="0"/>
              <a:t>Disk </a:t>
            </a:r>
            <a:r>
              <a:rPr lang="en-US" sz="1300" dirty="0"/>
              <a:t>to disk was harder, because of problems which might have </a:t>
            </a:r>
            <a:r>
              <a:rPr lang="en-US" sz="1300" dirty="0" smtClean="0"/>
              <a:t>been </a:t>
            </a:r>
            <a:r>
              <a:rPr lang="en-US" sz="1300" dirty="0"/>
              <a:t>due to the OS and/or what happens when you hit the CPUs as </a:t>
            </a:r>
            <a:r>
              <a:rPr lang="en-US" sz="1300" dirty="0" smtClean="0"/>
              <a:t>hard </a:t>
            </a:r>
            <a:r>
              <a:rPr lang="en-US" sz="1300" dirty="0"/>
              <a:t>as we did. Nevertheless, we reached a peak of 340 </a:t>
            </a:r>
            <a:r>
              <a:rPr lang="en-US" sz="1300" dirty="0" err="1"/>
              <a:t>Gbps</a:t>
            </a:r>
            <a:r>
              <a:rPr lang="en-US" sz="1300" dirty="0"/>
              <a:t> </a:t>
            </a:r>
            <a:r>
              <a:rPr lang="en-US" sz="1300" dirty="0" smtClean="0"/>
              <a:t>peak </a:t>
            </a:r>
            <a:r>
              <a:rPr lang="en-US" sz="1300" dirty="0"/>
              <a:t>and 300 </a:t>
            </a:r>
            <a:r>
              <a:rPr lang="en-US" sz="1300" dirty="0" err="1"/>
              <a:t>Gbps</a:t>
            </a:r>
            <a:r>
              <a:rPr lang="en-US" sz="1300" dirty="0"/>
              <a:t> sustained disk to disk. We will continue to </a:t>
            </a:r>
            <a:r>
              <a:rPr lang="en-US" sz="1300" dirty="0" smtClean="0"/>
              <a:t>investigate </a:t>
            </a:r>
            <a:r>
              <a:rPr lang="en-US" sz="1300" dirty="0"/>
              <a:t>further and resolve the issues with the OS and/</a:t>
            </a:r>
            <a:r>
              <a:rPr lang="en-US" sz="1300" dirty="0" smtClean="0"/>
              <a:t>or with </a:t>
            </a:r>
            <a:r>
              <a:rPr lang="en-US" sz="1300" dirty="0"/>
              <a:t>the controller, CPUs or other potential </a:t>
            </a:r>
            <a:r>
              <a:rPr lang="en-US" sz="1300" dirty="0" smtClean="0"/>
              <a:t>issues.</a:t>
            </a:r>
            <a:endParaRPr lang="en-US" sz="1300" dirty="0"/>
          </a:p>
          <a:p>
            <a:r>
              <a:rPr lang="en-US" sz="1300" dirty="0" smtClean="0"/>
              <a:t>A </a:t>
            </a:r>
            <a:r>
              <a:rPr lang="en-US" sz="1300" dirty="0"/>
              <a:t>lot was learned in terms of putting </a:t>
            </a:r>
            <a:r>
              <a:rPr lang="en-US" sz="1300" dirty="0" err="1"/>
              <a:t>PhEDEx</a:t>
            </a:r>
            <a:r>
              <a:rPr lang="en-US" sz="1300" dirty="0"/>
              <a:t> into larger </a:t>
            </a:r>
            <a:r>
              <a:rPr lang="en-US" sz="1300" dirty="0" smtClean="0"/>
              <a:t>scale </a:t>
            </a:r>
            <a:r>
              <a:rPr lang="en-US" sz="1300" dirty="0"/>
              <a:t>use with circuits, and achieving more deterministic </a:t>
            </a:r>
            <a:r>
              <a:rPr lang="en-US" sz="1300" dirty="0" smtClean="0"/>
              <a:t>workflow in </a:t>
            </a:r>
            <a:r>
              <a:rPr lang="en-US" sz="1300" dirty="0"/>
              <a:t>the large scale. Work on some of the built-in time delays, </a:t>
            </a:r>
            <a:r>
              <a:rPr lang="en-US" sz="1300" dirty="0" smtClean="0"/>
              <a:t>and perhaps </a:t>
            </a:r>
            <a:r>
              <a:rPr lang="en-US" sz="1300" dirty="0"/>
              <a:t>on the central (single instance) database should continue</a:t>
            </a:r>
            <a:r>
              <a:rPr lang="en-US" sz="1300" dirty="0" smtClean="0"/>
              <a:t>, as </a:t>
            </a:r>
            <a:r>
              <a:rPr lang="en-US" sz="1300" dirty="0"/>
              <a:t>part of getting the new </a:t>
            </a:r>
            <a:r>
              <a:rPr lang="en-US" sz="1300" dirty="0" err="1"/>
              <a:t>PhEDEx</a:t>
            </a:r>
            <a:r>
              <a:rPr lang="en-US" sz="1300" dirty="0"/>
              <a:t> paradigm out in the field. </a:t>
            </a:r>
          </a:p>
          <a:p>
            <a:r>
              <a:rPr lang="en-US" sz="1300" dirty="0" smtClean="0"/>
              <a:t>There </a:t>
            </a:r>
            <a:r>
              <a:rPr lang="en-US" sz="1300" dirty="0"/>
              <a:t>were also some successes with </a:t>
            </a:r>
            <a:r>
              <a:rPr lang="en-US" sz="1300" dirty="0" err="1"/>
              <a:t>OpenDaylight</a:t>
            </a:r>
            <a:r>
              <a:rPr lang="en-US" sz="1300" dirty="0"/>
              <a:t>, limited in part by </a:t>
            </a:r>
            <a:r>
              <a:rPr lang="en-US" sz="1300" dirty="0" smtClean="0"/>
              <a:t>the </a:t>
            </a:r>
            <a:r>
              <a:rPr lang="en-US" sz="1300" dirty="0"/>
              <a:t>very short time available and the early state of the ODL </a:t>
            </a:r>
            <a:r>
              <a:rPr lang="en-US" sz="1300" dirty="0" smtClean="0"/>
              <a:t>Hydrogen release</a:t>
            </a:r>
            <a:r>
              <a:rPr lang="en-US" sz="1300" dirty="0"/>
              <a:t>. We will move forward with the ODL controller's </a:t>
            </a:r>
            <a:r>
              <a:rPr lang="en-US" sz="1300" dirty="0" smtClean="0"/>
              <a:t>reactive mode </a:t>
            </a:r>
            <a:r>
              <a:rPr lang="en-US" sz="1300" dirty="0"/>
              <a:t>using our own </a:t>
            </a:r>
            <a:r>
              <a:rPr lang="en-US" sz="1300" dirty="0" err="1"/>
              <a:t>testbed</a:t>
            </a:r>
            <a:r>
              <a:rPr lang="en-US" sz="1300" dirty="0"/>
              <a:t> facilities and our Brocade </a:t>
            </a:r>
            <a:r>
              <a:rPr lang="en-US" sz="1300" dirty="0" smtClean="0"/>
              <a:t>switches at </a:t>
            </a:r>
            <a:r>
              <a:rPr lang="en-US" sz="1300" dirty="0"/>
              <a:t>Caltech and elsewhere.</a:t>
            </a:r>
          </a:p>
        </p:txBody>
      </p:sp>
    </p:spTree>
    <p:extLst>
      <p:ext uri="{BB962C8B-B14F-4D97-AF65-F5344CB8AC3E}">
        <p14:creationId xmlns:p14="http://schemas.microsoft.com/office/powerpoint/2010/main" val="3176987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err="1" smtClean="0"/>
              <a:t>Lightwave</a:t>
            </a:r>
            <a:r>
              <a:rPr lang="en-US" sz="4000" b="1" dirty="0" smtClean="0"/>
              <a:t> Online</a:t>
            </a:r>
            <a:r>
              <a:rPr lang="en-US" sz="4000" dirty="0" smtClean="0"/>
              <a:t>:</a:t>
            </a:r>
            <a:br>
              <a:rPr lang="en-US" sz="4000" dirty="0" smtClean="0"/>
            </a:br>
            <a:r>
              <a:rPr lang="en-US" sz="3600" dirty="0" err="1" smtClean="0"/>
              <a:t>Padtec</a:t>
            </a:r>
            <a:r>
              <a:rPr lang="en-US" sz="3600" dirty="0" smtClean="0"/>
              <a:t> </a:t>
            </a:r>
            <a:r>
              <a:rPr lang="en-US" sz="3600" dirty="0"/>
              <a:t>demos SDN-controlled </a:t>
            </a:r>
            <a:r>
              <a:rPr lang="en-US" sz="3600" dirty="0" smtClean="0"/>
              <a:t/>
            </a:r>
            <a:br>
              <a:rPr lang="en-US" sz="3600" dirty="0" smtClean="0"/>
            </a:br>
            <a:r>
              <a:rPr lang="en-US" sz="3600" dirty="0" smtClean="0"/>
              <a:t>directionless </a:t>
            </a:r>
            <a:r>
              <a:rPr lang="en-US" sz="3600" dirty="0"/>
              <a:t>ROADM at SC14</a:t>
            </a:r>
          </a:p>
        </p:txBody>
      </p:sp>
      <p:sp>
        <p:nvSpPr>
          <p:cNvPr id="3" name="Content Placeholder 2"/>
          <p:cNvSpPr>
            <a:spLocks noGrp="1"/>
          </p:cNvSpPr>
          <p:nvPr>
            <p:ph idx="1"/>
          </p:nvPr>
        </p:nvSpPr>
        <p:spPr>
          <a:xfrm>
            <a:off x="457200" y="1897420"/>
            <a:ext cx="8229600" cy="4792133"/>
          </a:xfrm>
        </p:spPr>
        <p:txBody>
          <a:bodyPr>
            <a:noAutofit/>
          </a:bodyPr>
          <a:lstStyle/>
          <a:p>
            <a:r>
              <a:rPr lang="en-US" sz="2400" dirty="0"/>
              <a:t>Harvey Newman of Caltech, professor of Physics and head of the SC14 team, </a:t>
            </a:r>
            <a:r>
              <a:rPr lang="en-US" sz="2400" dirty="0" smtClean="0"/>
              <a:t>said, </a:t>
            </a:r>
            <a:r>
              <a:rPr lang="en-US" sz="2400" dirty="0"/>
              <a:t>"</a:t>
            </a:r>
            <a:r>
              <a:rPr lang="en-US" sz="2400" dirty="0" err="1"/>
              <a:t>Padtec</a:t>
            </a:r>
            <a:r>
              <a:rPr lang="en-US" sz="2400" dirty="0"/>
              <a:t> ROADMs and software behaved perfectly. Its ROADM and 100-Gbps transponders not only allowed an astounding 1 </a:t>
            </a:r>
            <a:r>
              <a:rPr lang="en-US" sz="2400" dirty="0" err="1"/>
              <a:t>Tbps</a:t>
            </a:r>
            <a:r>
              <a:rPr lang="en-US" sz="2400" dirty="0"/>
              <a:t> of data to flow during SC14 but also demonstrated how an external third-party </a:t>
            </a:r>
            <a:r>
              <a:rPr lang="en-US" sz="2400" dirty="0" err="1"/>
              <a:t>OpenDaylight</a:t>
            </a:r>
            <a:r>
              <a:rPr lang="en-US" sz="2400" dirty="0"/>
              <a:t> controller can be used to reconfigure topology on demand and provision the individual network components</a:t>
            </a:r>
            <a:r>
              <a:rPr lang="en-US" sz="2400" dirty="0" smtClean="0"/>
              <a:t>.”</a:t>
            </a:r>
          </a:p>
          <a:p>
            <a:endParaRPr lang="en-US" sz="2400" dirty="0"/>
          </a:p>
          <a:p>
            <a:pPr marL="0" indent="0">
              <a:buNone/>
            </a:pPr>
            <a:r>
              <a:rPr lang="en-US" sz="1300" dirty="0" smtClean="0"/>
              <a:t>	</a:t>
            </a:r>
            <a:r>
              <a:rPr lang="en-US" sz="1300" dirty="0" err="1" smtClean="0"/>
              <a:t>Lightwave</a:t>
            </a:r>
            <a:r>
              <a:rPr lang="en-US" sz="1300" dirty="0" smtClean="0"/>
              <a:t> Online, “</a:t>
            </a:r>
            <a:r>
              <a:rPr lang="en-US" sz="1400" dirty="0" err="1"/>
              <a:t>Padtec</a:t>
            </a:r>
            <a:r>
              <a:rPr lang="en-US" sz="1400" dirty="0"/>
              <a:t> demos SDN-controlled directionless ROADM at SC14</a:t>
            </a:r>
            <a:r>
              <a:rPr lang="en-US" sz="1300" dirty="0" smtClean="0"/>
              <a:t>”, Nov 25</a:t>
            </a:r>
            <a:r>
              <a:rPr lang="en-US" sz="1300" baseline="30000" dirty="0" smtClean="0"/>
              <a:t>th</a:t>
            </a:r>
            <a:r>
              <a:rPr lang="en-US" sz="1300" dirty="0" smtClean="0"/>
              <a:t>, 2014, </a:t>
            </a:r>
            <a:r>
              <a:rPr lang="en-US" sz="1300" dirty="0" err="1" smtClean="0"/>
              <a:t>url</a:t>
            </a:r>
            <a:r>
              <a:rPr lang="en-US" sz="1300" dirty="0" smtClean="0"/>
              <a:t>:</a:t>
            </a:r>
          </a:p>
          <a:p>
            <a:pPr marL="0" indent="0">
              <a:buNone/>
            </a:pPr>
            <a:r>
              <a:rPr lang="en-US" sz="1300" dirty="0" smtClean="0"/>
              <a:t>http</a:t>
            </a:r>
            <a:r>
              <a:rPr lang="en-US" sz="1300" dirty="0"/>
              <a:t>://</a:t>
            </a:r>
            <a:r>
              <a:rPr lang="en-US" sz="1300" dirty="0" err="1"/>
              <a:t>www.lightwaveonline.com</a:t>
            </a:r>
            <a:r>
              <a:rPr lang="en-US" sz="1300" dirty="0"/>
              <a:t>/articles/2014/11/padtec-demos-sdn-controlled-directionless-roadm-at-sc14.html?cmpid=</a:t>
            </a:r>
            <a:r>
              <a:rPr lang="en-US" sz="1300" dirty="0" smtClean="0"/>
              <a:t>EnlDailyNovember252014.</a:t>
            </a:r>
            <a:endParaRPr lang="en-US" sz="1300" dirty="0"/>
          </a:p>
        </p:txBody>
      </p:sp>
    </p:spTree>
    <p:extLst>
      <p:ext uri="{BB962C8B-B14F-4D97-AF65-F5344CB8AC3E}">
        <p14:creationId xmlns:p14="http://schemas.microsoft.com/office/powerpoint/2010/main" val="1743375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of the channels in the demo</a:t>
            </a:r>
            <a:endParaRPr lang="en-US" dirty="0"/>
          </a:p>
        </p:txBody>
      </p:sp>
      <p:pic>
        <p:nvPicPr>
          <p:cNvPr id="8" name="Content Placeholder 7" descr="Captura de Tela 2014-11-24 às 17.23.32.png"/>
          <p:cNvPicPr>
            <a:picLocks noGrp="1" noChangeAspect="1"/>
          </p:cNvPicPr>
          <p:nvPr>
            <p:ph idx="1"/>
          </p:nvPr>
        </p:nvPicPr>
        <p:blipFill>
          <a:blip r:embed="rId2">
            <a:extLst>
              <a:ext uri="{28A0092B-C50C-407E-A947-70E740481C1C}">
                <a14:useLocalDpi xmlns:a14="http://schemas.microsoft.com/office/drawing/2010/main" val="0"/>
              </a:ext>
            </a:extLst>
          </a:blip>
          <a:srcRect l="-1115" r="-1115"/>
          <a:stretch>
            <a:fillRect/>
          </a:stretch>
        </p:blipFill>
        <p:spPr/>
      </p:pic>
    </p:spTree>
    <p:extLst>
      <p:ext uri="{BB962C8B-B14F-4D97-AF65-F5344CB8AC3E}">
        <p14:creationId xmlns:p14="http://schemas.microsoft.com/office/powerpoint/2010/main" val="1338000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Team</a:t>
            </a:r>
            <a:endParaRPr lang="en-US" dirty="0"/>
          </a:p>
        </p:txBody>
      </p:sp>
      <p:pic>
        <p:nvPicPr>
          <p:cNvPr id="4" name="Content Placeholder 3" descr="IMG_1743.JPG"/>
          <p:cNvPicPr>
            <a:picLocks noGrp="1" noChangeAspect="1"/>
          </p:cNvPicPr>
          <p:nvPr>
            <p:ph idx="1"/>
          </p:nvPr>
        </p:nvPicPr>
        <p:blipFill>
          <a:blip r:embed="rId2">
            <a:extLst>
              <a:ext uri="{28A0092B-C50C-407E-A947-70E740481C1C}">
                <a14:useLocalDpi xmlns:a14="http://schemas.microsoft.com/office/drawing/2010/main" val="0"/>
              </a:ext>
            </a:extLst>
          </a:blip>
          <a:srcRect l="-1094" r="-1094"/>
          <a:stretch>
            <a:fillRect/>
          </a:stretch>
        </p:blipFill>
        <p:spPr>
          <a:xfrm>
            <a:off x="292502" y="1290639"/>
            <a:ext cx="4501366" cy="24755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984" y="3813164"/>
            <a:ext cx="5073136" cy="2854336"/>
          </a:xfrm>
          <a:prstGeom prst="rect">
            <a:avLst/>
          </a:prstGeom>
        </p:spPr>
      </p:pic>
    </p:spTree>
    <p:extLst>
      <p:ext uri="{BB962C8B-B14F-4D97-AF65-F5344CB8AC3E}">
        <p14:creationId xmlns:p14="http://schemas.microsoft.com/office/powerpoint/2010/main" val="2337477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Autofit/>
          </a:bodyPr>
          <a:lstStyle/>
          <a:p>
            <a:pPr algn="just"/>
            <a:r>
              <a:rPr lang="en-US" sz="2400" dirty="0" smtClean="0"/>
              <a:t>Maximize the wavelength utilization;</a:t>
            </a:r>
          </a:p>
          <a:p>
            <a:pPr algn="just"/>
            <a:r>
              <a:rPr lang="en-US" sz="2400" dirty="0" smtClean="0"/>
              <a:t>Reduces the blocking probability;</a:t>
            </a:r>
          </a:p>
          <a:p>
            <a:pPr algn="just"/>
            <a:r>
              <a:rPr lang="en-US" sz="2400" dirty="0" smtClean="0"/>
              <a:t>Assign appropriate routes and wavelengths over the </a:t>
            </a:r>
            <a:r>
              <a:rPr lang="en-US" sz="2400" dirty="0" err="1" smtClean="0"/>
              <a:t>lightpaths</a:t>
            </a:r>
            <a:r>
              <a:rPr lang="en-US" sz="2400" dirty="0" smtClean="0"/>
              <a:t> to maximize throughput;</a:t>
            </a:r>
          </a:p>
          <a:p>
            <a:pPr algn="just"/>
            <a:r>
              <a:rPr lang="en-US" sz="2400" dirty="0" smtClean="0"/>
              <a:t>Manage </a:t>
            </a:r>
            <a:r>
              <a:rPr lang="en-US" sz="2400" dirty="0" err="1"/>
              <a:t>l</a:t>
            </a:r>
            <a:r>
              <a:rPr lang="en-US" sz="2400" dirty="0" err="1" smtClean="0"/>
              <a:t>ightpath</a:t>
            </a:r>
            <a:r>
              <a:rPr lang="en-US" sz="2400" dirty="0" smtClean="0"/>
              <a:t> establishment in real-time;</a:t>
            </a:r>
          </a:p>
          <a:p>
            <a:pPr algn="just"/>
            <a:r>
              <a:rPr lang="en-US" sz="2400" dirty="0" smtClean="0"/>
              <a:t>Provisioning resources on demand </a:t>
            </a:r>
            <a:r>
              <a:rPr lang="en-US" sz="2000" dirty="0" smtClean="0"/>
              <a:t>(Manage connection request).</a:t>
            </a:r>
            <a:endParaRPr lang="en-US" sz="2400" dirty="0" smtClean="0"/>
          </a:p>
          <a:p>
            <a:pPr algn="just"/>
            <a:endParaRPr lang="en-US" sz="2400" dirty="0" smtClean="0"/>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Complete overview</a:t>
            </a:r>
            <a:endParaRPr lang="en-US" dirty="0"/>
          </a:p>
        </p:txBody>
      </p:sp>
      <p:pic>
        <p:nvPicPr>
          <p:cNvPr id="4" name="Content Placeholder 3" descr="Complete.png"/>
          <p:cNvPicPr>
            <a:picLocks noGrp="1" noChangeAspect="1"/>
          </p:cNvPicPr>
          <p:nvPr>
            <p:ph idx="1"/>
          </p:nvPr>
        </p:nvPicPr>
        <p:blipFill>
          <a:blip r:embed="rId2">
            <a:extLst>
              <a:ext uri="{28A0092B-C50C-407E-A947-70E740481C1C}">
                <a14:useLocalDpi xmlns:a14="http://schemas.microsoft.com/office/drawing/2010/main" val="0"/>
              </a:ext>
            </a:extLst>
          </a:blip>
          <a:srcRect l="-22559" r="-22559"/>
          <a:stretch>
            <a:fillRect/>
          </a:stretch>
        </p:blipFill>
        <p:spPr>
          <a:xfrm>
            <a:off x="-365506" y="1308110"/>
            <a:ext cx="9814306" cy="5397490"/>
          </a:xfrm>
        </p:spPr>
      </p:pic>
    </p:spTree>
    <p:extLst>
      <p:ext uri="{BB962C8B-B14F-4D97-AF65-F5344CB8AC3E}">
        <p14:creationId xmlns:p14="http://schemas.microsoft.com/office/powerpoint/2010/main" val="23364236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Complete 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87" y="1308110"/>
            <a:ext cx="8383520" cy="5397490"/>
          </a:xfrm>
        </p:spPr>
      </p:pic>
    </p:spTree>
    <p:extLst>
      <p:ext uri="{BB962C8B-B14F-4D97-AF65-F5344CB8AC3E}">
        <p14:creationId xmlns:p14="http://schemas.microsoft.com/office/powerpoint/2010/main" val="22539423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Interfaces used in the </a:t>
            </a:r>
            <a:r>
              <a:rPr lang="en-US" dirty="0" err="1" smtClean="0"/>
              <a:t>Showfloor</a:t>
            </a:r>
            <a:endParaRPr lang="en-US" dirty="0"/>
          </a:p>
        </p:txBody>
      </p:sp>
      <p:sp>
        <p:nvSpPr>
          <p:cNvPr id="3" name="Content Placeholder 2"/>
          <p:cNvSpPr>
            <a:spLocks noGrp="1"/>
          </p:cNvSpPr>
          <p:nvPr>
            <p:ph idx="1"/>
          </p:nvPr>
        </p:nvSpPr>
        <p:spPr/>
        <p:txBody>
          <a:bodyPr/>
          <a:lstStyle/>
          <a:p>
            <a:r>
              <a:rPr lang="en-US" dirty="0" smtClean="0"/>
              <a:t>3 Booths in the </a:t>
            </a:r>
            <a:r>
              <a:rPr lang="en-US" dirty="0" err="1" smtClean="0"/>
              <a:t>showfloor</a:t>
            </a:r>
            <a:r>
              <a:rPr lang="en-US" dirty="0" smtClean="0"/>
              <a:t>:</a:t>
            </a:r>
          </a:p>
          <a:p>
            <a:pPr lvl="1"/>
            <a:r>
              <a:rPr lang="en-US" dirty="0" smtClean="0"/>
              <a:t>Caltech: 10 x 100 </a:t>
            </a:r>
            <a:r>
              <a:rPr lang="en-US" dirty="0" err="1" smtClean="0"/>
              <a:t>Gbps</a:t>
            </a:r>
            <a:endParaRPr lang="en-US" dirty="0" smtClean="0"/>
          </a:p>
          <a:p>
            <a:pPr lvl="1"/>
            <a:r>
              <a:rPr lang="en-US" dirty="0" err="1" smtClean="0"/>
              <a:t>iCAIR</a:t>
            </a:r>
            <a:r>
              <a:rPr lang="en-US" dirty="0" smtClean="0"/>
              <a:t>: </a:t>
            </a:r>
            <a:r>
              <a:rPr lang="en-US" dirty="0"/>
              <a:t>6</a:t>
            </a:r>
            <a:r>
              <a:rPr lang="en-US" dirty="0" smtClean="0"/>
              <a:t> x 100 </a:t>
            </a:r>
            <a:r>
              <a:rPr lang="en-US" dirty="0" err="1" smtClean="0"/>
              <a:t>Gbps</a:t>
            </a:r>
            <a:endParaRPr lang="en-US" dirty="0" smtClean="0"/>
          </a:p>
          <a:p>
            <a:pPr lvl="1"/>
            <a:r>
              <a:rPr lang="en-US" dirty="0" smtClean="0"/>
              <a:t>Vanderbilt: 4 x 100Gbps</a:t>
            </a:r>
          </a:p>
          <a:p>
            <a:r>
              <a:rPr lang="en-US" dirty="0" smtClean="0"/>
              <a:t>Caltech booth has 2 switches</a:t>
            </a:r>
          </a:p>
          <a:p>
            <a:pPr lvl="1"/>
            <a:r>
              <a:rPr lang="en-US" dirty="0" smtClean="0"/>
              <a:t>1 </a:t>
            </a:r>
            <a:r>
              <a:rPr lang="en-US" dirty="0"/>
              <a:t>B</a:t>
            </a:r>
            <a:r>
              <a:rPr lang="en-US" dirty="0" smtClean="0"/>
              <a:t>rocade with 4 x 100Gbps</a:t>
            </a:r>
          </a:p>
          <a:p>
            <a:pPr lvl="1"/>
            <a:r>
              <a:rPr lang="en-US" dirty="0" smtClean="0"/>
              <a:t>1 Extreme with 6 x 100Gbps</a:t>
            </a:r>
          </a:p>
          <a:p>
            <a:pPr lvl="1"/>
            <a:endParaRPr lang="en-US" dirty="0"/>
          </a:p>
        </p:txBody>
      </p:sp>
    </p:spTree>
    <p:extLst>
      <p:ext uri="{BB962C8B-B14F-4D97-AF65-F5344CB8AC3E}">
        <p14:creationId xmlns:p14="http://schemas.microsoft.com/office/powerpoint/2010/main" val="485663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Demo Topology</a:t>
            </a:r>
            <a:endParaRPr lang="en-US" dirty="0"/>
          </a:p>
        </p:txBody>
      </p:sp>
      <p:pic>
        <p:nvPicPr>
          <p:cNvPr id="4" name="Content Placeholder 3" descr="Connection MAP SC14 - PortConnectivity-V7-channels.jpg"/>
          <p:cNvPicPr>
            <a:picLocks noGrp="1" noChangeAspect="1"/>
          </p:cNvPicPr>
          <p:nvPr>
            <p:ph idx="1"/>
          </p:nvPr>
        </p:nvPicPr>
        <p:blipFill>
          <a:blip r:embed="rId2">
            <a:extLst>
              <a:ext uri="{28A0092B-C50C-407E-A947-70E740481C1C}">
                <a14:useLocalDpi xmlns:a14="http://schemas.microsoft.com/office/drawing/2010/main" val="0"/>
              </a:ext>
            </a:extLst>
          </a:blip>
          <a:srcRect l="-16410" r="-16410"/>
          <a:stretch>
            <a:fillRect/>
          </a:stretch>
        </p:blipFill>
        <p:spPr/>
      </p:pic>
    </p:spTree>
    <p:extLst>
      <p:ext uri="{BB962C8B-B14F-4D97-AF65-F5344CB8AC3E}">
        <p14:creationId xmlns:p14="http://schemas.microsoft.com/office/powerpoint/2010/main" val="34548880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chor="ctr"/>
          <a:lstStyle/>
          <a:p>
            <a:r>
              <a:rPr lang="en-US" dirty="0" smtClean="0"/>
              <a:t>Padtec Directionless ROADM</a:t>
            </a: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138" t="35980" r="35424" b="31297"/>
          <a:stretch/>
        </p:blipFill>
        <p:spPr bwMode="auto">
          <a:xfrm>
            <a:off x="1492788" y="1898751"/>
            <a:ext cx="6792650"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xaDeTexto 6"/>
          <p:cNvSpPr txBox="1"/>
          <p:nvPr/>
        </p:nvSpPr>
        <p:spPr>
          <a:xfrm>
            <a:off x="7602835" y="4016459"/>
            <a:ext cx="1367682" cy="415498"/>
          </a:xfrm>
          <a:prstGeom prst="rect">
            <a:avLst/>
          </a:prstGeom>
          <a:noFill/>
          <a:ln>
            <a:solidFill>
              <a:schemeClr val="bg1">
                <a:lumMod val="65000"/>
              </a:schemeClr>
            </a:solidFill>
          </a:ln>
        </p:spPr>
        <p:txBody>
          <a:bodyPr wrap="none" rtlCol="0">
            <a:spAutoFit/>
          </a:bodyPr>
          <a:lstStyle/>
          <a:p>
            <a:pPr algn="ctr"/>
            <a:r>
              <a:rPr lang="en-US" sz="1050" dirty="0" smtClean="0"/>
              <a:t>4 Boards 100G OTU-4</a:t>
            </a:r>
          </a:p>
          <a:p>
            <a:pPr algn="ctr"/>
            <a:r>
              <a:rPr lang="en-US" sz="1050" dirty="0" smtClean="0"/>
              <a:t>C21 a C24</a:t>
            </a:r>
            <a:endParaRPr lang="en-US" sz="1050" dirty="0"/>
          </a:p>
        </p:txBody>
      </p:sp>
      <p:sp>
        <p:nvSpPr>
          <p:cNvPr id="9" name="CaixaDeTexto 8"/>
          <p:cNvSpPr txBox="1"/>
          <p:nvPr/>
        </p:nvSpPr>
        <p:spPr>
          <a:xfrm rot="2068774">
            <a:off x="6301703" y="3630075"/>
            <a:ext cx="795411" cy="253916"/>
          </a:xfrm>
          <a:prstGeom prst="rect">
            <a:avLst/>
          </a:prstGeom>
          <a:noFill/>
        </p:spPr>
        <p:txBody>
          <a:bodyPr wrap="none" rtlCol="0">
            <a:spAutoFit/>
          </a:bodyPr>
          <a:lstStyle/>
          <a:p>
            <a:r>
              <a:rPr lang="en-US" sz="1050" dirty="0" smtClean="0"/>
              <a:t>Direction </a:t>
            </a:r>
            <a:r>
              <a:rPr lang="pt-BR" sz="1050" dirty="0" smtClean="0"/>
              <a:t>A</a:t>
            </a:r>
            <a:endParaRPr lang="pt-BR" sz="1050" dirty="0"/>
          </a:p>
        </p:txBody>
      </p:sp>
      <p:sp>
        <p:nvSpPr>
          <p:cNvPr id="10" name="CaixaDeTexto 9"/>
          <p:cNvSpPr txBox="1"/>
          <p:nvPr/>
        </p:nvSpPr>
        <p:spPr>
          <a:xfrm rot="20665248">
            <a:off x="2864893" y="5237215"/>
            <a:ext cx="795411" cy="253916"/>
          </a:xfrm>
          <a:prstGeom prst="rect">
            <a:avLst/>
          </a:prstGeom>
          <a:noFill/>
        </p:spPr>
        <p:txBody>
          <a:bodyPr wrap="none" rtlCol="0">
            <a:spAutoFit/>
          </a:bodyPr>
          <a:lstStyle/>
          <a:p>
            <a:r>
              <a:rPr lang="en-US" sz="1050" dirty="0" smtClean="0"/>
              <a:t>Direction </a:t>
            </a:r>
            <a:r>
              <a:rPr lang="pt-BR" sz="1050" dirty="0" smtClean="0"/>
              <a:t>A</a:t>
            </a:r>
            <a:endParaRPr lang="pt-BR" sz="1050" dirty="0"/>
          </a:p>
        </p:txBody>
      </p:sp>
      <p:sp>
        <p:nvSpPr>
          <p:cNvPr id="11" name="CaixaDeTexto 10"/>
          <p:cNvSpPr txBox="1"/>
          <p:nvPr/>
        </p:nvSpPr>
        <p:spPr>
          <a:xfrm rot="17997558">
            <a:off x="2342890" y="4684807"/>
            <a:ext cx="790601"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12" name="CaixaDeTexto 11"/>
          <p:cNvSpPr txBox="1"/>
          <p:nvPr/>
        </p:nvSpPr>
        <p:spPr>
          <a:xfrm rot="17849525">
            <a:off x="3441391" y="2660540"/>
            <a:ext cx="821059"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13" name="CaixaDeTexto 12"/>
          <p:cNvSpPr txBox="1"/>
          <p:nvPr/>
        </p:nvSpPr>
        <p:spPr>
          <a:xfrm rot="20744700">
            <a:off x="6018941" y="4363055"/>
            <a:ext cx="790601"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36" name="CaixaDeTexto 35"/>
          <p:cNvSpPr txBox="1"/>
          <p:nvPr/>
        </p:nvSpPr>
        <p:spPr>
          <a:xfrm>
            <a:off x="3583443" y="1519868"/>
            <a:ext cx="1436612" cy="415498"/>
          </a:xfrm>
          <a:prstGeom prst="rect">
            <a:avLst/>
          </a:prstGeom>
          <a:noFill/>
          <a:ln>
            <a:solidFill>
              <a:schemeClr val="bg1">
                <a:lumMod val="65000"/>
              </a:schemeClr>
            </a:solidFill>
          </a:ln>
        </p:spPr>
        <p:txBody>
          <a:bodyPr wrap="none" rtlCol="0">
            <a:spAutoFit/>
          </a:bodyPr>
          <a:lstStyle/>
          <a:p>
            <a:pPr algn="ctr"/>
            <a:r>
              <a:rPr lang="en-US" sz="1050" dirty="0" smtClean="0"/>
              <a:t>10 Boards 100G OTU-4</a:t>
            </a:r>
          </a:p>
          <a:p>
            <a:pPr algn="ctr"/>
            <a:r>
              <a:rPr lang="en-US" sz="1050" dirty="0" smtClean="0"/>
              <a:t>C21 to C30</a:t>
            </a:r>
            <a:endParaRPr lang="en-US" sz="1050" dirty="0"/>
          </a:p>
        </p:txBody>
      </p:sp>
      <p:sp>
        <p:nvSpPr>
          <p:cNvPr id="42" name="CaixaDeTexto 41"/>
          <p:cNvSpPr txBox="1"/>
          <p:nvPr/>
        </p:nvSpPr>
        <p:spPr>
          <a:xfrm rot="2045736">
            <a:off x="4457609" y="2464806"/>
            <a:ext cx="795411" cy="253916"/>
          </a:xfrm>
          <a:prstGeom prst="rect">
            <a:avLst/>
          </a:prstGeom>
          <a:noFill/>
        </p:spPr>
        <p:txBody>
          <a:bodyPr wrap="none" rtlCol="0">
            <a:spAutoFit/>
          </a:bodyPr>
          <a:lstStyle/>
          <a:p>
            <a:r>
              <a:rPr lang="en-US" sz="1050" dirty="0" smtClean="0"/>
              <a:t>Direction A</a:t>
            </a:r>
            <a:endParaRPr lang="en-US" sz="1050" dirty="0"/>
          </a:p>
        </p:txBody>
      </p:sp>
      <p:sp>
        <p:nvSpPr>
          <p:cNvPr id="56" name="CaixaDeTexto 55"/>
          <p:cNvSpPr txBox="1"/>
          <p:nvPr/>
        </p:nvSpPr>
        <p:spPr>
          <a:xfrm>
            <a:off x="700700" y="5139111"/>
            <a:ext cx="1436612" cy="415498"/>
          </a:xfrm>
          <a:prstGeom prst="rect">
            <a:avLst/>
          </a:prstGeom>
          <a:noFill/>
          <a:ln>
            <a:solidFill>
              <a:schemeClr val="bg1">
                <a:lumMod val="65000"/>
              </a:schemeClr>
            </a:solidFill>
          </a:ln>
        </p:spPr>
        <p:txBody>
          <a:bodyPr wrap="none" rtlCol="0">
            <a:spAutoFit/>
          </a:bodyPr>
          <a:lstStyle/>
          <a:p>
            <a:pPr algn="ctr"/>
            <a:r>
              <a:rPr lang="en-US" sz="1050" dirty="0" smtClean="0"/>
              <a:t>10 Boards 100G OTU-4</a:t>
            </a:r>
          </a:p>
          <a:p>
            <a:pPr algn="ctr"/>
            <a:r>
              <a:rPr lang="en-US" sz="1050" dirty="0" smtClean="0"/>
              <a:t>C21  a C30</a:t>
            </a:r>
            <a:endParaRPr lang="en-US" sz="1050" dirty="0"/>
          </a:p>
        </p:txBody>
      </p:sp>
      <p:cxnSp>
        <p:nvCxnSpPr>
          <p:cNvPr id="60" name="Conector de seta reta 59"/>
          <p:cNvCxnSpPr/>
          <p:nvPr/>
        </p:nvCxnSpPr>
        <p:spPr>
          <a:xfrm>
            <a:off x="4220708" y="1970759"/>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Conector de seta reta 60"/>
          <p:cNvCxnSpPr/>
          <p:nvPr/>
        </p:nvCxnSpPr>
        <p:spPr>
          <a:xfrm flipV="1">
            <a:off x="4373108" y="1970759"/>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CaixaDeTexto 61"/>
          <p:cNvSpPr txBox="1"/>
          <p:nvPr/>
        </p:nvSpPr>
        <p:spPr>
          <a:xfrm>
            <a:off x="4373108" y="1970759"/>
            <a:ext cx="795411" cy="253916"/>
          </a:xfrm>
          <a:prstGeom prst="rect">
            <a:avLst/>
          </a:prstGeom>
          <a:noFill/>
        </p:spPr>
        <p:txBody>
          <a:bodyPr wrap="none" rtlCol="0">
            <a:spAutoFit/>
          </a:bodyPr>
          <a:lstStyle/>
          <a:p>
            <a:r>
              <a:rPr lang="en-US" sz="1050" dirty="0" smtClean="0"/>
              <a:t>Direction C</a:t>
            </a:r>
            <a:endParaRPr lang="en-US" sz="1050" dirty="0"/>
          </a:p>
        </p:txBody>
      </p:sp>
      <p:grpSp>
        <p:nvGrpSpPr>
          <p:cNvPr id="2" name="Grupo 65"/>
          <p:cNvGrpSpPr/>
          <p:nvPr/>
        </p:nvGrpSpPr>
        <p:grpSpPr>
          <a:xfrm rot="5400000">
            <a:off x="2172672" y="5251315"/>
            <a:ext cx="152400" cy="216024"/>
            <a:chOff x="7443936" y="980728"/>
            <a:chExt cx="152400" cy="216024"/>
          </a:xfrm>
        </p:grpSpPr>
        <p:cxnSp>
          <p:nvCxnSpPr>
            <p:cNvPr id="63" name="Conector de seta reta 62"/>
            <p:cNvCxnSpPr/>
            <p:nvPr/>
          </p:nvCxnSpPr>
          <p:spPr>
            <a:xfrm>
              <a:off x="74439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Conector de seta reta 63"/>
            <p:cNvCxnSpPr/>
            <p:nvPr/>
          </p:nvCxnSpPr>
          <p:spPr>
            <a:xfrm flipV="1">
              <a:off x="75963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5" name="CaixaDeTexto 64"/>
          <p:cNvSpPr txBox="1"/>
          <p:nvPr/>
        </p:nvSpPr>
        <p:spPr>
          <a:xfrm>
            <a:off x="1636804" y="4882978"/>
            <a:ext cx="795411" cy="253916"/>
          </a:xfrm>
          <a:prstGeom prst="rect">
            <a:avLst/>
          </a:prstGeom>
          <a:noFill/>
        </p:spPr>
        <p:txBody>
          <a:bodyPr wrap="none" rtlCol="0">
            <a:spAutoFit/>
          </a:bodyPr>
          <a:lstStyle/>
          <a:p>
            <a:r>
              <a:rPr lang="en-US" sz="1050" dirty="0" smtClean="0"/>
              <a:t>Direction C</a:t>
            </a:r>
            <a:endParaRPr lang="en-US" sz="1050" dirty="0"/>
          </a:p>
        </p:txBody>
      </p:sp>
      <p:grpSp>
        <p:nvGrpSpPr>
          <p:cNvPr id="3" name="Grupo 66"/>
          <p:cNvGrpSpPr/>
          <p:nvPr/>
        </p:nvGrpSpPr>
        <p:grpSpPr>
          <a:xfrm rot="5400000">
            <a:off x="7357248" y="4099187"/>
            <a:ext cx="152400" cy="216024"/>
            <a:chOff x="7443936" y="980728"/>
            <a:chExt cx="152400" cy="216024"/>
          </a:xfrm>
        </p:grpSpPr>
        <p:cxnSp>
          <p:nvCxnSpPr>
            <p:cNvPr id="68" name="Conector de seta reta 67"/>
            <p:cNvCxnSpPr/>
            <p:nvPr/>
          </p:nvCxnSpPr>
          <p:spPr>
            <a:xfrm>
              <a:off x="74439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Conector de seta reta 68"/>
            <p:cNvCxnSpPr/>
            <p:nvPr/>
          </p:nvCxnSpPr>
          <p:spPr>
            <a:xfrm flipV="1">
              <a:off x="75963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0" name="CaixaDeTexto 69"/>
          <p:cNvSpPr txBox="1"/>
          <p:nvPr/>
        </p:nvSpPr>
        <p:spPr>
          <a:xfrm>
            <a:off x="7325436" y="3749693"/>
            <a:ext cx="795411" cy="253916"/>
          </a:xfrm>
          <a:prstGeom prst="rect">
            <a:avLst/>
          </a:prstGeom>
          <a:noFill/>
        </p:spPr>
        <p:txBody>
          <a:bodyPr wrap="none" rtlCol="0">
            <a:spAutoFit/>
          </a:bodyPr>
          <a:lstStyle/>
          <a:p>
            <a:r>
              <a:rPr lang="en-US" sz="1050" dirty="0" smtClean="0"/>
              <a:t>Direction C</a:t>
            </a:r>
            <a:endParaRPr lang="en-US" sz="1050" dirty="0"/>
          </a:p>
        </p:txBody>
      </p:sp>
    </p:spTree>
    <p:extLst>
      <p:ext uri="{BB962C8B-B14F-4D97-AF65-F5344CB8AC3E}">
        <p14:creationId xmlns:p14="http://schemas.microsoft.com/office/powerpoint/2010/main" val="41889555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2615</TotalTime>
  <Words>1800</Words>
  <Application>Microsoft Macintosh PowerPoint</Application>
  <PresentationFormat>On-screen Show (4:3)</PresentationFormat>
  <Paragraphs>273</Paragraphs>
  <Slides>38</Slides>
  <Notes>1</Notes>
  <HiddenSlides>17</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Report on OpenDaylight (ODL) Plug-in for Padtec ROADMs</vt:lpstr>
      <vt:lpstr>Outline</vt:lpstr>
      <vt:lpstr>Abstract</vt:lpstr>
      <vt:lpstr>Goals</vt:lpstr>
      <vt:lpstr>SC14 Complete overview</vt:lpstr>
      <vt:lpstr>SC14 Complete overview</vt:lpstr>
      <vt:lpstr>Network Interfaces used in the Showfloor</vt:lpstr>
      <vt:lpstr>SC14 Demo Topology</vt:lpstr>
      <vt:lpstr>Padtec Directionless ROADM</vt:lpstr>
      <vt:lpstr>SC14 Demo Topology</vt:lpstr>
      <vt:lpstr>ROADM vs Routers</vt:lpstr>
      <vt:lpstr>100 Gb OTN-OTU4 vs 100 GbE</vt:lpstr>
      <vt:lpstr>Pictures of the Caltech Booth</vt:lpstr>
      <vt:lpstr>Pictures of the iCAIR Booth</vt:lpstr>
      <vt:lpstr>Pictures of the Vanderbilt Booth</vt:lpstr>
      <vt:lpstr>Results</vt:lpstr>
      <vt:lpstr>1.55 Tbps peak rate - memory to memory transfer</vt:lpstr>
      <vt:lpstr>1 Tbps peak rate – disc to memory transfer</vt:lpstr>
      <vt:lpstr>SDN System Architecture</vt:lpstr>
      <vt:lpstr>Performing a command to decrease the bandwidth between nodes 1 and 2</vt:lpstr>
      <vt:lpstr>ODL Plug-in</vt:lpstr>
      <vt:lpstr>ODL Plug-in</vt:lpstr>
      <vt:lpstr>ODL Plug-in: Interaction with the client application</vt:lpstr>
      <vt:lpstr>ODL Plug-in: Methods to increase and to decrease bandwidth</vt:lpstr>
      <vt:lpstr>ODL Plug-in INCREASE BANDWIDTH</vt:lpstr>
      <vt:lpstr>ODL Plug-in DECREASE BANDWIDTH</vt:lpstr>
      <vt:lpstr>Padtec RESTful Architecture</vt:lpstr>
      <vt:lpstr>Padtec RESTful North Bound API</vt:lpstr>
      <vt:lpstr>System Features</vt:lpstr>
      <vt:lpstr>Client Application</vt:lpstr>
      <vt:lpstr>Super Computing 2014 </vt:lpstr>
      <vt:lpstr>Directionless Interconnections</vt:lpstr>
      <vt:lpstr>Management of SC14</vt:lpstr>
      <vt:lpstr>Super Computing 2014  Results</vt:lpstr>
      <vt:lpstr>SC14 Demo Results by Prof. Harvey Newman</vt:lpstr>
      <vt:lpstr>Lightwave Online: Padtec demos SDN-controlled  directionless ROADM at SC14</vt:lpstr>
      <vt:lpstr>Load of the channels in the demo</vt:lpstr>
      <vt:lpstr>SC14 Team</vt:lpstr>
    </vt:vector>
  </TitlesOfParts>
  <Company>Instituto Federal de Alagoas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Relatório SC14</dc:title>
  <dc:creator>Alaelson Jatobá</dc:creator>
  <cp:lastModifiedBy>Alaelson Jatobá</cp:lastModifiedBy>
  <cp:revision>123</cp:revision>
  <dcterms:created xsi:type="dcterms:W3CDTF">2014-11-28T22:32:49Z</dcterms:created>
  <dcterms:modified xsi:type="dcterms:W3CDTF">2015-06-17T17:26:03Z</dcterms:modified>
</cp:coreProperties>
</file>